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31.xml" ContentType="application/vnd.openxmlformats-officedocument.presentationml.tag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654" r:id="rId5"/>
    <p:sldId id="655" r:id="rId6"/>
    <p:sldId id="632" r:id="rId7"/>
    <p:sldId id="543" r:id="rId8"/>
    <p:sldId id="642" r:id="rId9"/>
    <p:sldId id="643" r:id="rId10"/>
    <p:sldId id="262" r:id="rId11"/>
    <p:sldId id="620" r:id="rId12"/>
    <p:sldId id="618" r:id="rId13"/>
    <p:sldId id="288" r:id="rId14"/>
    <p:sldId id="290" r:id="rId15"/>
    <p:sldId id="289" r:id="rId16"/>
    <p:sldId id="293" r:id="rId17"/>
    <p:sldId id="347" r:id="rId18"/>
    <p:sldId id="348" r:id="rId19"/>
    <p:sldId id="523" r:id="rId20"/>
    <p:sldId id="351" r:id="rId21"/>
    <p:sldId id="639" r:id="rId22"/>
    <p:sldId id="641" r:id="rId23"/>
    <p:sldId id="628" r:id="rId24"/>
    <p:sldId id="633" r:id="rId25"/>
    <p:sldId id="525" r:id="rId26"/>
    <p:sldId id="297" r:id="rId27"/>
    <p:sldId id="610" r:id="rId28"/>
    <p:sldId id="611" r:id="rId29"/>
    <p:sldId id="645" r:id="rId30"/>
    <p:sldId id="545" r:id="rId31"/>
    <p:sldId id="646" r:id="rId32"/>
    <p:sldId id="647" r:id="rId33"/>
    <p:sldId id="638" r:id="rId34"/>
    <p:sldId id="540" r:id="rId35"/>
    <p:sldId id="555" r:id="rId36"/>
    <p:sldId id="300" r:id="rId37"/>
    <p:sldId id="616" r:id="rId38"/>
    <p:sldId id="619" r:id="rId39"/>
    <p:sldId id="644" r:id="rId40"/>
    <p:sldId id="648" r:id="rId41"/>
    <p:sldId id="649" r:id="rId42"/>
    <p:sldId id="600" r:id="rId43"/>
    <p:sldId id="317" r:id="rId44"/>
    <p:sldId id="313" r:id="rId45"/>
    <p:sldId id="303" r:id="rId46"/>
    <p:sldId id="650" r:id="rId47"/>
    <p:sldId id="651" r:id="rId48"/>
    <p:sldId id="345" r:id="rId49"/>
    <p:sldId id="637" r:id="rId50"/>
    <p:sldId id="304" r:id="rId51"/>
    <p:sldId id="634" r:id="rId52"/>
    <p:sldId id="286" r:id="rId53"/>
    <p:sldId id="552" r:id="rId54"/>
    <p:sldId id="556" r:id="rId55"/>
    <p:sldId id="527" r:id="rId56"/>
    <p:sldId id="331" r:id="rId57"/>
    <p:sldId id="315" r:id="rId58"/>
    <p:sldId id="652" r:id="rId59"/>
    <p:sldId id="653" r:id="rId60"/>
    <p:sldId id="350" r:id="rId61"/>
  </p:sldIdLst>
  <p:sldSz cx="9144000" cy="6858000" type="screen4x3"/>
  <p:notesSz cx="7315200" cy="96012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785"/>
    <a:srgbClr val="8A3624"/>
    <a:srgbClr val="953E13"/>
    <a:srgbClr val="763C7F"/>
    <a:srgbClr val="820E66"/>
    <a:srgbClr val="6A2875"/>
    <a:srgbClr val="EB47C4"/>
    <a:srgbClr val="DD8F7F"/>
    <a:srgbClr val="201547"/>
    <a:srgbClr val="FEE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52585" autoAdjust="0"/>
  </p:normalViewPr>
  <p:slideViewPr>
    <p:cSldViewPr>
      <p:cViewPr varScale="1">
        <p:scale>
          <a:sx n="32" d="100"/>
          <a:sy n="32" d="100"/>
        </p:scale>
        <p:origin x="1410" y="48"/>
      </p:cViewPr>
      <p:guideLst>
        <p:guide orient="horz" pos="2160"/>
        <p:guide pos="2880"/>
      </p:guideLst>
    </p:cSldViewPr>
  </p:slideViewPr>
  <p:outlineViewPr>
    <p:cViewPr>
      <p:scale>
        <a:sx n="33" d="100"/>
        <a:sy n="33" d="100"/>
      </p:scale>
      <p:origin x="0" y="-1650"/>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73" d="100"/>
          <a:sy n="73" d="100"/>
        </p:scale>
        <p:origin x="-2514"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4A-452A-86B2-D9ECEB0D53FF}"/>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444A-452A-86B2-D9ECEB0D53FF}"/>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444A-452A-86B2-D9ECEB0D53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4A-452A-86B2-D9ECEB0D53FF}"/>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444A-452A-86B2-D9ECEB0D53FF}"/>
              </c:ext>
            </c:extLst>
          </c:dPt>
          <c:dPt>
            <c:idx val="5"/>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B-444A-452A-86B2-D9ECEB0D53FF}"/>
              </c:ext>
            </c:extLst>
          </c:dPt>
          <c:dPt>
            <c:idx val="6"/>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D-444A-452A-86B2-D9ECEB0D53F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44A-452A-86B2-D9ECEB0D53FF}"/>
              </c:ext>
            </c:extLst>
          </c:dPt>
          <c:dPt>
            <c:idx val="8"/>
            <c:bubble3D val="0"/>
            <c:spPr>
              <a:solidFill>
                <a:schemeClr val="accent6"/>
              </a:solidFill>
              <a:ln w="19050">
                <a:solidFill>
                  <a:schemeClr val="lt1"/>
                </a:solidFill>
              </a:ln>
              <a:effectLst/>
            </c:spPr>
            <c:extLst>
              <c:ext xmlns:c16="http://schemas.microsoft.com/office/drawing/2014/chart" uri="{C3380CC4-5D6E-409C-BE32-E72D297353CC}">
                <c16:uniqueId val="{00000011-444A-452A-86B2-D9ECEB0D53FF}"/>
              </c:ext>
            </c:extLst>
          </c:dPt>
          <c:dLbls>
            <c:dLbl>
              <c:idx val="8"/>
              <c:layout>
                <c:manualLayout>
                  <c:x val="9.9137856112356815E-3"/>
                  <c:y val="4.5048914340252932E-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accent6"/>
                        </a:solidFill>
                        <a:latin typeface="+mn-lt"/>
                        <a:ea typeface="+mn-ea"/>
                        <a:cs typeface="+mn-cs"/>
                      </a:defRPr>
                    </a:pPr>
                    <a:fld id="{D45E8983-E027-44CC-8D85-13A4B678D471}" type="VALUE">
                      <a:rPr lang="en-US" sz="2400">
                        <a:solidFill>
                          <a:schemeClr val="accent6"/>
                        </a:solidFill>
                      </a:rPr>
                      <a:pPr>
                        <a:defRPr sz="2400" b="1">
                          <a:solidFill>
                            <a:schemeClr val="accent6"/>
                          </a:solidFill>
                        </a:defRPr>
                      </a:pPr>
                      <a:t>[VALUE]</a:t>
                    </a:fld>
                    <a:endParaRPr lang="en-AU"/>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44A-452A-86B2-D9ECEB0D53F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Sheet1!$B$3:$B$11</c:f>
              <c:strCache>
                <c:ptCount val="9"/>
                <c:pt idx="0">
                  <c:v>0-6</c:v>
                </c:pt>
                <c:pt idx="1">
                  <c:v>7-14</c:v>
                </c:pt>
                <c:pt idx="2">
                  <c:v>15-18</c:v>
                </c:pt>
                <c:pt idx="3">
                  <c:v>19 -24</c:v>
                </c:pt>
                <c:pt idx="4">
                  <c:v>25-34</c:v>
                </c:pt>
                <c:pt idx="5">
                  <c:v>35-44</c:v>
                </c:pt>
                <c:pt idx="6">
                  <c:v>45-54</c:v>
                </c:pt>
                <c:pt idx="7">
                  <c:v>55-64</c:v>
                </c:pt>
                <c:pt idx="8">
                  <c:v>65+</c:v>
                </c:pt>
              </c:strCache>
            </c:strRef>
          </c:cat>
          <c:val>
            <c:numRef>
              <c:f>Sheet1!$C$3:$C$11</c:f>
              <c:numCache>
                <c:formatCode>0%</c:formatCode>
                <c:ptCount val="9"/>
                <c:pt idx="0">
                  <c:v>0.16</c:v>
                </c:pt>
                <c:pt idx="1">
                  <c:v>0.24</c:v>
                </c:pt>
                <c:pt idx="2">
                  <c:v>0.08</c:v>
                </c:pt>
                <c:pt idx="3">
                  <c:v>0.09</c:v>
                </c:pt>
                <c:pt idx="4">
                  <c:v>0.1</c:v>
                </c:pt>
                <c:pt idx="5">
                  <c:v>0.09</c:v>
                </c:pt>
                <c:pt idx="6">
                  <c:v>0.1</c:v>
                </c:pt>
                <c:pt idx="7">
                  <c:v>0.11</c:v>
                </c:pt>
                <c:pt idx="8">
                  <c:v>0.03</c:v>
                </c:pt>
              </c:numCache>
            </c:numRef>
          </c:val>
          <c:extLst>
            <c:ext xmlns:c16="http://schemas.microsoft.com/office/drawing/2014/chart" uri="{C3380CC4-5D6E-409C-BE32-E72D297353CC}">
              <c16:uniqueId val="{00000012-444A-452A-86B2-D9ECEB0D53F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735864142809964"/>
          <c:y val="0.78629640358500341"/>
          <c:w val="0.78515009299334271"/>
          <c:h val="0.1912124075399666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1735864142809964"/>
          <c:y val="0.78629640358500341"/>
          <c:w val="0.78515009299334271"/>
          <c:h val="0.1912124075399666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chemeClr val="accent1"/>
              </a:solidFill>
            </a:ln>
            <a:effectLst/>
          </c:spPr>
          <c:invertIfNegative val="0"/>
          <c:dPt>
            <c:idx val="1"/>
            <c:invertIfNegative val="0"/>
            <c:bubble3D val="0"/>
            <c:spPr>
              <a:solidFill>
                <a:schemeClr val="accent1">
                  <a:lumMod val="75000"/>
                </a:schemeClr>
              </a:solidFill>
              <a:ln>
                <a:solidFill>
                  <a:schemeClr val="accent1"/>
                </a:solidFill>
              </a:ln>
              <a:effectLst/>
            </c:spPr>
            <c:extLst>
              <c:ext xmlns:c16="http://schemas.microsoft.com/office/drawing/2014/chart" uri="{C3380CC4-5D6E-409C-BE32-E72D297353CC}">
                <c16:uniqueId val="{00000001-52AA-468D-B86F-AD3E334F088A}"/>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52AA-468D-B86F-AD3E334F088A}"/>
              </c:ext>
            </c:extLst>
          </c:dPt>
          <c:dPt>
            <c:idx val="3"/>
            <c:invertIfNegative val="0"/>
            <c:bubble3D val="0"/>
            <c:spPr>
              <a:solidFill>
                <a:srgbClr val="FFC000"/>
              </a:solidFill>
              <a:ln>
                <a:solidFill>
                  <a:schemeClr val="accent1"/>
                </a:solidFill>
              </a:ln>
              <a:effectLst/>
            </c:spPr>
            <c:extLst>
              <c:ext xmlns:c16="http://schemas.microsoft.com/office/drawing/2014/chart" uri="{C3380CC4-5D6E-409C-BE32-E72D297353CC}">
                <c16:uniqueId val="{00000005-52AA-468D-B86F-AD3E334F088A}"/>
              </c:ext>
            </c:extLst>
          </c:dPt>
          <c:dPt>
            <c:idx val="4"/>
            <c:invertIfNegative val="0"/>
            <c:bubble3D val="0"/>
            <c:spPr>
              <a:solidFill>
                <a:schemeClr val="accent4">
                  <a:lumMod val="60000"/>
                  <a:lumOff val="40000"/>
                </a:schemeClr>
              </a:solidFill>
              <a:ln>
                <a:solidFill>
                  <a:schemeClr val="accent1"/>
                </a:solidFill>
              </a:ln>
              <a:effectLst/>
            </c:spPr>
            <c:extLst>
              <c:ext xmlns:c16="http://schemas.microsoft.com/office/drawing/2014/chart" uri="{C3380CC4-5D6E-409C-BE32-E72D297353CC}">
                <c16:uniqueId val="{00000007-52AA-468D-B86F-AD3E334F088A}"/>
              </c:ext>
            </c:extLst>
          </c:dPt>
          <c:dPt>
            <c:idx val="5"/>
            <c:invertIfNegative val="0"/>
            <c:bubble3D val="0"/>
            <c:spPr>
              <a:solidFill>
                <a:schemeClr val="accent4">
                  <a:lumMod val="20000"/>
                  <a:lumOff val="80000"/>
                </a:schemeClr>
              </a:solidFill>
              <a:ln>
                <a:solidFill>
                  <a:schemeClr val="accent1"/>
                </a:solidFill>
              </a:ln>
              <a:effectLst/>
            </c:spPr>
            <c:extLst>
              <c:ext xmlns:c16="http://schemas.microsoft.com/office/drawing/2014/chart" uri="{C3380CC4-5D6E-409C-BE32-E72D297353CC}">
                <c16:uniqueId val="{00000009-52AA-468D-B86F-AD3E334F088A}"/>
              </c:ext>
            </c:extLst>
          </c:dPt>
          <c:dPt>
            <c:idx val="6"/>
            <c:invertIfNegative val="0"/>
            <c:bubble3D val="0"/>
            <c:spPr>
              <a:solidFill>
                <a:schemeClr val="accent2">
                  <a:lumMod val="75000"/>
                </a:schemeClr>
              </a:solidFill>
              <a:ln>
                <a:solidFill>
                  <a:schemeClr val="accent1"/>
                </a:solidFill>
              </a:ln>
              <a:effectLst/>
            </c:spPr>
            <c:extLst>
              <c:ext xmlns:c16="http://schemas.microsoft.com/office/drawing/2014/chart" uri="{C3380CC4-5D6E-409C-BE32-E72D297353CC}">
                <c16:uniqueId val="{0000000B-52AA-468D-B86F-AD3E334F088A}"/>
              </c:ext>
            </c:extLst>
          </c:dPt>
          <c:dPt>
            <c:idx val="7"/>
            <c:invertIfNegative val="0"/>
            <c:bubble3D val="0"/>
            <c:spPr>
              <a:solidFill>
                <a:schemeClr val="accent2">
                  <a:lumMod val="50000"/>
                </a:schemeClr>
              </a:solidFill>
              <a:ln>
                <a:solidFill>
                  <a:schemeClr val="accent1"/>
                </a:solidFill>
              </a:ln>
              <a:effectLst/>
            </c:spPr>
            <c:extLst>
              <c:ext xmlns:c16="http://schemas.microsoft.com/office/drawing/2014/chart" uri="{C3380CC4-5D6E-409C-BE32-E72D297353CC}">
                <c16:uniqueId val="{0000000D-52AA-468D-B86F-AD3E334F088A}"/>
              </c:ext>
            </c:extLst>
          </c:dPt>
          <c:dPt>
            <c:idx val="8"/>
            <c:invertIfNegative val="0"/>
            <c:bubble3D val="0"/>
            <c:spPr>
              <a:solidFill>
                <a:schemeClr val="accent6">
                  <a:lumMod val="75000"/>
                </a:schemeClr>
              </a:solidFill>
              <a:ln>
                <a:solidFill>
                  <a:schemeClr val="accent1"/>
                </a:solidFill>
              </a:ln>
              <a:effectLst/>
            </c:spPr>
            <c:extLst>
              <c:ext xmlns:c16="http://schemas.microsoft.com/office/drawing/2014/chart" uri="{C3380CC4-5D6E-409C-BE32-E72D297353CC}">
                <c16:uniqueId val="{0000000F-52AA-468D-B86F-AD3E334F088A}"/>
              </c:ext>
            </c:extLst>
          </c:dPt>
          <c:cat>
            <c:strRef>
              <c:f>Sheet1!$B$13:$B$21</c:f>
              <c:strCache>
                <c:ptCount val="9"/>
                <c:pt idx="0">
                  <c:v>0-6</c:v>
                </c:pt>
                <c:pt idx="1">
                  <c:v>7-14</c:v>
                </c:pt>
                <c:pt idx="2">
                  <c:v>15-18</c:v>
                </c:pt>
                <c:pt idx="3">
                  <c:v>19 -24</c:v>
                </c:pt>
                <c:pt idx="4">
                  <c:v>25-34</c:v>
                </c:pt>
                <c:pt idx="5">
                  <c:v>35-44</c:v>
                </c:pt>
                <c:pt idx="6">
                  <c:v>45-54</c:v>
                </c:pt>
                <c:pt idx="7">
                  <c:v>55-64</c:v>
                </c:pt>
                <c:pt idx="8">
                  <c:v>65+</c:v>
                </c:pt>
              </c:strCache>
            </c:strRef>
          </c:cat>
          <c:val>
            <c:numRef>
              <c:f>Sheet1!$C$13:$C$21</c:f>
              <c:numCache>
                <c:formatCode>_("$"* #,##0.00_);_("$"* \(#,##0.00\);_("$"* "-"??_);_(@_)</c:formatCode>
                <c:ptCount val="9"/>
                <c:pt idx="0" formatCode="_-&quot;$&quot;* #,##0_-;\-&quot;$&quot;* #,##0_-;_-&quot;$&quot;* &quot;-&quot;??_-;_-@_-">
                  <c:v>21000</c:v>
                </c:pt>
                <c:pt idx="1">
                  <c:v>21500</c:v>
                </c:pt>
                <c:pt idx="2">
                  <c:v>51000</c:v>
                </c:pt>
                <c:pt idx="3">
                  <c:v>88000</c:v>
                </c:pt>
                <c:pt idx="4">
                  <c:v>115000</c:v>
                </c:pt>
                <c:pt idx="5">
                  <c:v>117000</c:v>
                </c:pt>
                <c:pt idx="6">
                  <c:v>118500</c:v>
                </c:pt>
                <c:pt idx="7">
                  <c:v>118000</c:v>
                </c:pt>
                <c:pt idx="8">
                  <c:v>115000</c:v>
                </c:pt>
              </c:numCache>
            </c:numRef>
          </c:val>
          <c:extLst>
            <c:ext xmlns:c16="http://schemas.microsoft.com/office/drawing/2014/chart" uri="{C3380CC4-5D6E-409C-BE32-E72D297353CC}">
              <c16:uniqueId val="{00000010-52AA-468D-B86F-AD3E334F088A}"/>
            </c:ext>
          </c:extLst>
        </c:ser>
        <c:dLbls>
          <c:showLegendKey val="0"/>
          <c:showVal val="0"/>
          <c:showCatName val="0"/>
          <c:showSerName val="0"/>
          <c:showPercent val="0"/>
          <c:showBubbleSize val="0"/>
        </c:dLbls>
        <c:gapWidth val="59"/>
        <c:overlap val="-27"/>
        <c:axId val="757468240"/>
        <c:axId val="757468896"/>
      </c:barChart>
      <c:catAx>
        <c:axId val="75746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lumMod val="50000"/>
                  </a:schemeClr>
                </a:solidFill>
                <a:latin typeface="+mn-lt"/>
                <a:ea typeface="+mn-ea"/>
                <a:cs typeface="+mn-cs"/>
              </a:defRPr>
            </a:pPr>
            <a:endParaRPr lang="en-US"/>
          </a:p>
        </c:txPr>
        <c:crossAx val="757468896"/>
        <c:crosses val="autoZero"/>
        <c:auto val="1"/>
        <c:lblAlgn val="ctr"/>
        <c:lblOffset val="100"/>
        <c:noMultiLvlLbl val="0"/>
      </c:catAx>
      <c:valAx>
        <c:axId val="7574688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746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072D5FA-27CC-439B-84EF-C337854DC9D8}" type="datetimeFigureOut">
              <a:rPr lang="en-AU" smtClean="0"/>
              <a:t>6/12/2023</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C4908FA-F39C-482F-97AC-7E96D3E56457}" type="slidenum">
              <a:rPr lang="en-AU" smtClean="0"/>
              <a:t>‹#›</a:t>
            </a:fld>
            <a:endParaRPr lang="en-AU"/>
          </a:p>
        </p:txBody>
      </p:sp>
    </p:spTree>
    <p:extLst>
      <p:ext uri="{BB962C8B-B14F-4D97-AF65-F5344CB8AC3E}">
        <p14:creationId xmlns:p14="http://schemas.microsoft.com/office/powerpoint/2010/main" val="33601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fecfw.asn.au/applying-for-access-to-the-nd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dis.gov.au/how-apply-ndis/what-access-request-for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fecfw.asn.au/wp-content/uploads/2020/07/NDIS_Prompts_for_Clinician_report.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fecfw.asn.au/applying-for-access-to-the-ndis/" TargetMode="External"/><Relationship Id="rId7" Type="http://schemas.openxmlformats.org/officeDocument/2006/relationships/hyperlink" Target="https://ourguidelines.ndis.gov.au/supports-you-can-access-menu/equipment-and-technology/assistive-technolog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ourguidelines.ndis.gov.au/supports-you-can-access-menu/disability-related-health-supports" TargetMode="External"/><Relationship Id="rId5" Type="http://schemas.openxmlformats.org/officeDocument/2006/relationships/hyperlink" Target="https://www.ndis.gov.au/about-us/operational-guidelines/including-specific-types-supports-plans-operational-guideline/including-specific-types-supports-plans-operational-guideline-prosthetic-limbs" TargetMode="External"/><Relationship Id="rId4" Type="http://schemas.openxmlformats.org/officeDocument/2006/relationships/hyperlink" Target="https://www.ndis.gov.au/about-us/operational-guidelines/including-specific-types-supports-plans-operational-guideline/including-specific-types-supports-plans-operational-guideline-personal-care-suppor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fecfw.asn.au/wp-content/uploads/2020/07/NDIS_Prompts_for_Clinician_repor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fecfw.asn.au/wp-content/uploads/2019/10/Important-Sections-of-the-NDIS-AC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fecfw.asn.au/wp-content/uploads/2019/10/Important-Sections-of-the-NDIS-AC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ndis.gov.au/how-apply-ndis/what-access-request-form"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cfecfw.asn.au/wp-content/uploads/2020/07/NDIS_Prompts_for_Clinician_report.pdf"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Date Placeholder 3"/>
          <p:cNvSpPr>
            <a:spLocks noGrp="1"/>
          </p:cNvSpPr>
          <p:nvPr>
            <p:ph type="dt" idx="10"/>
          </p:nvPr>
        </p:nvSpPr>
        <p:spPr/>
        <p:txBody>
          <a:bodyPr/>
          <a:lstStyle/>
          <a:p>
            <a:fld id="{18B09E67-96B3-314E-B455-3A9A791EAE87}" type="datetime3">
              <a:rPr lang="en-AU" smtClean="0"/>
              <a:t>6 December, 2023</a:t>
            </a:fld>
            <a:endParaRPr lang="en-US" dirty="0"/>
          </a:p>
        </p:txBody>
      </p:sp>
      <p:sp>
        <p:nvSpPr>
          <p:cNvPr id="5" name="Footer Placeholder 4"/>
          <p:cNvSpPr>
            <a:spLocks noGrp="1"/>
          </p:cNvSpPr>
          <p:nvPr>
            <p:ph type="ftr" sz="quarter" idx="11"/>
          </p:nvPr>
        </p:nvSpPr>
        <p:spPr/>
        <p:txBody>
          <a:bodyPr/>
          <a:lstStyle/>
          <a:p>
            <a:r>
              <a:rPr lang="en-US"/>
              <a:t>Centre for Excellence in Child and Family Welfare ABN: 24 629 376 672 </a:t>
            </a:r>
            <a:endParaRPr lang="en-US" dirty="0"/>
          </a:p>
        </p:txBody>
      </p:sp>
      <p:sp>
        <p:nvSpPr>
          <p:cNvPr id="6" name="Slide Number Placeholder 5"/>
          <p:cNvSpPr>
            <a:spLocks noGrp="1"/>
          </p:cNvSpPr>
          <p:nvPr>
            <p:ph type="sldNum" sz="quarter" idx="12"/>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86553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Note that just</a:t>
            </a:r>
            <a:r>
              <a:rPr lang="en-AU" baseline="0" dirty="0"/>
              <a:t> 12-15% of all the people in Australia who identify as having a disability meet the NDIS definition of disability</a:t>
            </a:r>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10</a:t>
            </a:fld>
            <a:endParaRPr lang="en-AU"/>
          </a:p>
        </p:txBody>
      </p:sp>
    </p:spTree>
    <p:extLst>
      <p:ext uri="{BB962C8B-B14F-4D97-AF65-F5344CB8AC3E}">
        <p14:creationId xmlns:p14="http://schemas.microsoft.com/office/powerpoint/2010/main" val="231053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https://www.cfecfw.asn.au/applying-for-access-to-the-ndis/</a:t>
            </a:r>
            <a:endParaRPr lang="en-AU" dirty="0"/>
          </a:p>
          <a:p>
            <a:endParaRPr lang="en-AU" baseline="0" dirty="0"/>
          </a:p>
          <a:p>
            <a:r>
              <a:rPr lang="en-AU" baseline="0" dirty="0"/>
              <a:t>https://www.cfecfw.asn.au/wp-content/uploads/2019/10/Important-Sections-of-the-NDIS-ACT.pdf </a:t>
            </a:r>
          </a:p>
          <a:p>
            <a:r>
              <a:rPr lang="en-AU" baseline="0" dirty="0"/>
              <a:t> </a:t>
            </a:r>
          </a:p>
          <a:p>
            <a:endParaRPr lang="en-AU" baseline="0" dirty="0"/>
          </a:p>
          <a:p>
            <a:r>
              <a:rPr lang="en-AU" baseline="0" dirty="0"/>
              <a:t>The NDIS Access Request Form can be downloaded from here: https://www.ndis.gov.au/how-apply-ndis/what-access-request-form#access-request-form</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11</a:t>
            </a:fld>
            <a:endParaRPr lang="en-AU"/>
          </a:p>
        </p:txBody>
      </p:sp>
    </p:spTree>
    <p:extLst>
      <p:ext uri="{BB962C8B-B14F-4D97-AF65-F5344CB8AC3E}">
        <p14:creationId xmlns:p14="http://schemas.microsoft.com/office/powerpoint/2010/main" val="231053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Active participants with a psychosocial disability as their primary disability is 27974 -9.1%</a:t>
            </a:r>
          </a:p>
          <a:p>
            <a:endParaRPr lang="en-AU" baseline="0" dirty="0"/>
          </a:p>
          <a:p>
            <a:r>
              <a:rPr lang="en-AU" baseline="0" dirty="0"/>
              <a:t>There are 51339 people who have a psychosocial disability plus another disability – 16.7%</a:t>
            </a:r>
          </a:p>
          <a:p>
            <a:endParaRPr lang="en-AU" baseline="0" dirty="0"/>
          </a:p>
          <a:p>
            <a:r>
              <a:rPr lang="en-AU" baseline="0" dirty="0"/>
              <a:t>The figures are about 50% lower than the productivity commission estimated they would be when the NDIS was created. </a:t>
            </a:r>
          </a:p>
          <a:p>
            <a:endParaRPr lang="en-AU" baseline="0" dirty="0"/>
          </a:p>
          <a:p>
            <a:r>
              <a:rPr lang="en-AU" baseline="0" dirty="0"/>
              <a:t>Source Psychosocial disability in the NDIS 30 June 19</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12</a:t>
            </a:fld>
            <a:endParaRPr lang="en-AU"/>
          </a:p>
        </p:txBody>
      </p:sp>
    </p:spTree>
    <p:extLst>
      <p:ext uri="{BB962C8B-B14F-4D97-AF65-F5344CB8AC3E}">
        <p14:creationId xmlns:p14="http://schemas.microsoft.com/office/powerpoint/2010/main" val="2847919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Link to the Centre’s resource page for NDIS and Intellectual Disability:</a:t>
            </a:r>
          </a:p>
          <a:p>
            <a:endParaRPr lang="en-AU" baseline="0" dirty="0"/>
          </a:p>
          <a:p>
            <a:r>
              <a:rPr lang="en-AU" baseline="0" dirty="0"/>
              <a:t>https://www.cfecfw.asn.au/ndis-resources-for-people-with-intellectual-disabilities/</a:t>
            </a:r>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13</a:t>
            </a:fld>
            <a:endParaRPr lang="en-AU"/>
          </a:p>
        </p:txBody>
      </p:sp>
    </p:spTree>
    <p:extLst>
      <p:ext uri="{BB962C8B-B14F-4D97-AF65-F5344CB8AC3E}">
        <p14:creationId xmlns:p14="http://schemas.microsoft.com/office/powerpoint/2010/main" val="231053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Link to the Centre’s resource page for NDIS and Autism: </a:t>
            </a:r>
          </a:p>
          <a:p>
            <a:endParaRPr lang="en-AU" baseline="0" dirty="0"/>
          </a:p>
          <a:p>
            <a:r>
              <a:rPr lang="en-AU" baseline="0" dirty="0"/>
              <a:t>https://www.cfecfw.asn.au/ndis-resources-for-people-with-autism-spectrum-disorders/</a:t>
            </a:r>
          </a:p>
        </p:txBody>
      </p:sp>
      <p:sp>
        <p:nvSpPr>
          <p:cNvPr id="4" name="Slide Number Placeholder 3"/>
          <p:cNvSpPr>
            <a:spLocks noGrp="1"/>
          </p:cNvSpPr>
          <p:nvPr>
            <p:ph type="sldNum" sz="quarter" idx="10"/>
          </p:nvPr>
        </p:nvSpPr>
        <p:spPr/>
        <p:txBody>
          <a:bodyPr/>
          <a:lstStyle/>
          <a:p>
            <a:fld id="{FB645FBC-84C6-4D58-84EB-6E7772CC2852}" type="slidenum">
              <a:rPr lang="en-AU" smtClean="0"/>
              <a:t>14</a:t>
            </a:fld>
            <a:endParaRPr lang="en-AU"/>
          </a:p>
        </p:txBody>
      </p:sp>
    </p:spTree>
    <p:extLst>
      <p:ext uri="{BB962C8B-B14F-4D97-AF65-F5344CB8AC3E}">
        <p14:creationId xmlns:p14="http://schemas.microsoft.com/office/powerpoint/2010/main" val="323954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a:t>Link to the Centre’s resource page for psychosocial disability:</a:t>
            </a:r>
          </a:p>
          <a:p>
            <a:pPr marL="171450" indent="-171450">
              <a:buFontTx/>
              <a:buChar char="-"/>
            </a:pPr>
            <a:r>
              <a:rPr lang="en-AU" baseline="0" dirty="0"/>
              <a:t>https://www.cfecfw.asn.au/resources-for-intellectual-disabilities-autism-spectrum-disorders-and-psychosocial-disabilities/</a:t>
            </a:r>
          </a:p>
          <a:p>
            <a:pPr marL="171450" indent="-171450">
              <a:buFontTx/>
              <a:buChar char="-"/>
            </a:pPr>
            <a:endParaRPr lang="en-AU" baseline="0" dirty="0"/>
          </a:p>
          <a:p>
            <a:pPr marL="171450" indent="-171450">
              <a:buFontTx/>
              <a:buChar char="-"/>
            </a:pPr>
            <a:endParaRPr lang="en-AU" baseline="0" dirty="0"/>
          </a:p>
          <a:p>
            <a:pPr marL="171450" indent="-171450">
              <a:buFontTx/>
              <a:buChar char="-"/>
            </a:pPr>
            <a:endParaRPr lang="en-AU" baseline="0" dirty="0"/>
          </a:p>
          <a:p>
            <a:pPr marL="171450" indent="-171450">
              <a:buFontTx/>
              <a:buChar char="-"/>
            </a:pPr>
            <a:r>
              <a:rPr lang="en-AU" baseline="0" dirty="0"/>
              <a:t>Gaining access for children under psychosocial disability is extremely difficult.  Many  clinicians will not want to confirm a permanent diagnosis and other treatment options have been exhausted.</a:t>
            </a:r>
          </a:p>
          <a:p>
            <a:pPr marL="171450" indent="-171450">
              <a:buFontTx/>
              <a:buChar char="-"/>
            </a:pPr>
            <a:r>
              <a:rPr lang="en-AU" baseline="0" dirty="0"/>
              <a:t>Applying under another disability as a primary diagnosis – </a:t>
            </a:r>
            <a:r>
              <a:rPr lang="en-AU" baseline="0" dirty="0" err="1"/>
              <a:t>eg.</a:t>
            </a:r>
            <a:r>
              <a:rPr lang="en-AU" baseline="0" dirty="0"/>
              <a:t> Autism is likely to be more successful</a:t>
            </a:r>
          </a:p>
          <a:p>
            <a:pPr marL="171450" indent="-171450">
              <a:buFontTx/>
              <a:buChar char="-"/>
            </a:pPr>
            <a:endParaRPr lang="en-AU" baseline="0" dirty="0"/>
          </a:p>
          <a:p>
            <a:pPr marL="171450" indent="-171450">
              <a:buFontTx/>
              <a:buChar char="-"/>
            </a:pPr>
            <a:r>
              <a:rPr lang="en-US" b="1" dirty="0"/>
              <a:t>Participants with a psychosocial disability have an older age distribution than all participants across the scheme, with most participants with psychosocial disability aged 35-64 years. 90% of the people with PD in the NDIS were already receiving disability supports for PD from one of the previous state/</a:t>
            </a:r>
            <a:r>
              <a:rPr lang="en-US" b="1" dirty="0" err="1"/>
              <a:t>c’wealth</a:t>
            </a:r>
            <a:r>
              <a:rPr lang="en-US" b="1" dirty="0"/>
              <a:t> programs</a:t>
            </a:r>
          </a:p>
          <a:p>
            <a:pPr marL="171450" indent="-171450">
              <a:buFontTx/>
              <a:buChar char="-"/>
            </a:pPr>
            <a:endParaRPr lang="en-US" b="1" baseline="0" dirty="0"/>
          </a:p>
          <a:p>
            <a:pPr marL="171450" indent="-171450">
              <a:buFontTx/>
              <a:buChar char="-"/>
            </a:pPr>
            <a:r>
              <a:rPr lang="en-US" b="1" baseline="0" dirty="0"/>
              <a:t>95% of applications form people with ID are successful, compared to 67% of applications from people with </a:t>
            </a:r>
            <a:r>
              <a:rPr lang="en-US" b="1" baseline="0" dirty="0" err="1"/>
              <a:t>PsD</a:t>
            </a:r>
            <a:r>
              <a:rPr lang="en-US" b="1" baseline="0" dirty="0"/>
              <a:t>.</a:t>
            </a:r>
          </a:p>
          <a:p>
            <a:pPr marL="171450" indent="-171450">
              <a:buFontTx/>
              <a:buChar char="-"/>
            </a:pPr>
            <a:endParaRPr lang="en-US" b="1" baseline="0" dirty="0"/>
          </a:p>
          <a:p>
            <a:pPr marL="171450" indent="-171450">
              <a:buFontTx/>
              <a:buChar char="-"/>
            </a:pPr>
            <a:r>
              <a:rPr lang="en-US" b="1" baseline="0" dirty="0"/>
              <a:t>Victoria has the highest success rate – 77% of applicants to NDIS are successful, compared to national average of 67%</a:t>
            </a:r>
          </a:p>
          <a:p>
            <a:pPr marL="171450" indent="-171450">
              <a:buFontTx/>
              <a:buChar char="-"/>
            </a:pPr>
            <a:endParaRPr lang="en-US" b="1"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15</a:t>
            </a:fld>
            <a:endParaRPr lang="en-AU"/>
          </a:p>
        </p:txBody>
      </p:sp>
    </p:spTree>
    <p:extLst>
      <p:ext uri="{BB962C8B-B14F-4D97-AF65-F5344CB8AC3E}">
        <p14:creationId xmlns:p14="http://schemas.microsoft.com/office/powerpoint/2010/main" val="44707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16</a:t>
            </a:fld>
            <a:endParaRPr lang="en-AU"/>
          </a:p>
        </p:txBody>
      </p:sp>
    </p:spTree>
    <p:extLst>
      <p:ext uri="{BB962C8B-B14F-4D97-AF65-F5344CB8AC3E}">
        <p14:creationId xmlns:p14="http://schemas.microsoft.com/office/powerpoint/2010/main" val="13153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baseline="0" dirty="0"/>
              <a:t>https://assets.neaminational.org.au/assets/Resources/Services/NDIS-Access-Support/0ceaf0bd69/Flyer_NDISAccessSupport_v4_4.pdf</a:t>
            </a:r>
          </a:p>
          <a:p>
            <a:endParaRPr lang="en-AU" baseline="0" dirty="0"/>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Link to Access Request Form:  </a:t>
            </a:r>
            <a:r>
              <a:rPr lang="en-AU" sz="1200" dirty="0">
                <a:hlinkClick r:id="rId3"/>
              </a:rPr>
              <a:t>https://www.ndis.gov.au/how-apply-ndis/what-access-request-form</a:t>
            </a:r>
            <a:endParaRPr lang="en-AU" sz="1200" b="1" dirty="0"/>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Link to Supporting Evidence Form </a:t>
            </a:r>
            <a:r>
              <a:rPr lang="en-AU" sz="1200" dirty="0">
                <a:hlinkClick r:id="rId3"/>
              </a:rPr>
              <a:t>https://www.ndis.gov.au/how-apply-ndis/what-access-request-form</a:t>
            </a:r>
            <a:endParaRPr lang="en-AU" sz="1200" b="1" dirty="0"/>
          </a:p>
          <a:p>
            <a:endParaRPr lang="en-AU" baseline="0" dirty="0"/>
          </a:p>
          <a:p>
            <a:r>
              <a:rPr lang="en-AU" baseline="0" dirty="0"/>
              <a:t>Link to the Prompts for Clinician Reports form   </a:t>
            </a:r>
            <a:r>
              <a:rPr lang="en-AU" dirty="0">
                <a:hlinkClick r:id="rId4"/>
              </a:rPr>
              <a:t>https://www.cfecfw.asn.au/wp-content/uploads/2020/07/NDIS_Prompts_for_Clinician_report.pdf</a:t>
            </a:r>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17</a:t>
            </a:fld>
            <a:endParaRPr lang="en-AU"/>
          </a:p>
        </p:txBody>
      </p:sp>
    </p:spTree>
    <p:extLst>
      <p:ext uri="{BB962C8B-B14F-4D97-AF65-F5344CB8AC3E}">
        <p14:creationId xmlns:p14="http://schemas.microsoft.com/office/powerpoint/2010/main" val="44707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baseline="0" dirty="0"/>
              <a:t>Great Fact Sheet explaining the difference between clinical and personal recovery, including advice for practitioners:</a:t>
            </a:r>
          </a:p>
          <a:p>
            <a:endParaRPr lang="en-AU" baseline="0" dirty="0"/>
          </a:p>
          <a:p>
            <a:r>
              <a:rPr lang="en-AU" baseline="0" dirty="0"/>
              <a:t>https://www.cfecfw.asn.au/wp-content/uploads/2023/02/Recovery_and_the_NDIS_factsheet_TSPFORALL.pdf</a:t>
            </a:r>
          </a:p>
          <a:p>
            <a:endParaRPr lang="en-AU" baseline="0" dirty="0"/>
          </a:p>
          <a:p>
            <a:r>
              <a:rPr lang="en-AU" baseline="0" dirty="0"/>
              <a:t>https://assets.neaminational.org.au/assets/Resources/Services/NDIS-Access-Support/0ceaf0bd69/Flyer_NDISAccessSupport_v4_4.pdf</a:t>
            </a:r>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18</a:t>
            </a:fld>
            <a:endParaRPr lang="en-AU"/>
          </a:p>
        </p:txBody>
      </p:sp>
    </p:spTree>
    <p:extLst>
      <p:ext uri="{BB962C8B-B14F-4D97-AF65-F5344CB8AC3E}">
        <p14:creationId xmlns:p14="http://schemas.microsoft.com/office/powerpoint/2010/main" val="174275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https://www.cfecfw.asn.au/applying-for-access-to-the-ndis/</a:t>
            </a:r>
            <a:endParaRPr lang="en-AU" dirty="0"/>
          </a:p>
          <a:p>
            <a:endParaRPr lang="en-AU" baseline="0" dirty="0"/>
          </a:p>
          <a:p>
            <a:r>
              <a:rPr lang="en-AU" baseline="0" dirty="0"/>
              <a:t>https://www.cfecfw.asn.au/wp-content/uploads/2019/10/Important-Sections-of-the-NDIS-ACT.pdf </a:t>
            </a:r>
          </a:p>
          <a:p>
            <a:r>
              <a:rPr lang="en-AU" baseline="0" dirty="0"/>
              <a:t> </a:t>
            </a:r>
          </a:p>
          <a:p>
            <a:pPr algn="l"/>
            <a:r>
              <a:rPr lang="en-US" b="0" i="0" dirty="0">
                <a:solidFill>
                  <a:srgbClr val="222222"/>
                </a:solidFill>
                <a:effectLst/>
                <a:latin typeface="Asap"/>
              </a:rPr>
              <a:t>Examples of supports we may fund (from https://ourguidelines.ndis.gov.au/how-ndis-supports-work-menu/mainstream-and-community-supports/who-responsible-supports-you-need/health)</a:t>
            </a:r>
          </a:p>
          <a:p>
            <a:pPr algn="l"/>
            <a:endParaRPr lang="en-US" b="0" i="0" dirty="0">
              <a:solidFill>
                <a:srgbClr val="222222"/>
              </a:solidFill>
              <a:effectLst/>
              <a:latin typeface="Asap"/>
            </a:endParaRPr>
          </a:p>
          <a:p>
            <a:pPr algn="l">
              <a:buFont typeface="Arial" panose="020B0604020202020204" pitchFamily="34" charset="0"/>
              <a:buChar char="•"/>
            </a:pPr>
            <a:r>
              <a:rPr lang="en-US" b="0" i="0" dirty="0">
                <a:solidFill>
                  <a:srgbClr val="222222"/>
                </a:solidFill>
                <a:effectLst/>
                <a:latin typeface="Asap"/>
              </a:rPr>
              <a:t>Supports to help you live at home, such as </a:t>
            </a:r>
            <a:r>
              <a:rPr lang="en-US" b="0" i="0" u="none" strike="noStrike" dirty="0">
                <a:solidFill>
                  <a:srgbClr val="222222"/>
                </a:solidFill>
                <a:effectLst/>
                <a:latin typeface="Asap"/>
                <a:hlinkClick r:id="rId4"/>
              </a:rPr>
              <a:t>personal care supports</a:t>
            </a:r>
            <a:r>
              <a:rPr lang="en-US" b="0" i="0" dirty="0">
                <a:solidFill>
                  <a:srgbClr val="222222"/>
                </a:solidFill>
                <a:effectLst/>
                <a:latin typeface="Asap"/>
              </a:rPr>
              <a:t> , help to learn how to manage your personal care, and home modifications</a:t>
            </a:r>
          </a:p>
          <a:p>
            <a:pPr algn="l">
              <a:buFont typeface="Arial" panose="020B0604020202020204" pitchFamily="34" charset="0"/>
              <a:buChar char="•"/>
            </a:pPr>
            <a:r>
              <a:rPr lang="en-US" b="0" i="0" dirty="0">
                <a:solidFill>
                  <a:srgbClr val="222222"/>
                </a:solidFill>
                <a:effectLst/>
                <a:latin typeface="Asap"/>
              </a:rPr>
              <a:t>Regular therapy that’s directly related to the things you can and can’t do because of your disability – for example, occupational therapy, physiotherapy or speech pathology</a:t>
            </a:r>
          </a:p>
          <a:p>
            <a:pPr algn="l">
              <a:buFont typeface="Arial" panose="020B0604020202020204" pitchFamily="34" charset="0"/>
              <a:buChar char="•"/>
            </a:pPr>
            <a:r>
              <a:rPr lang="en-US" b="0" i="0" dirty="0">
                <a:solidFill>
                  <a:srgbClr val="222222"/>
                </a:solidFill>
                <a:effectLst/>
                <a:latin typeface="Asap"/>
              </a:rPr>
              <a:t>Help to plan the ongoing disability-specific supports you’ll need, after you’re discharged from a hospital or other inpatient health service</a:t>
            </a:r>
          </a:p>
          <a:p>
            <a:pPr algn="l">
              <a:buFont typeface="Arial" panose="020B0604020202020204" pitchFamily="34" charset="0"/>
              <a:buChar char="•"/>
            </a:pPr>
            <a:r>
              <a:rPr lang="en-US" b="0" i="0" u="none" strike="noStrike" dirty="0">
                <a:solidFill>
                  <a:srgbClr val="222222"/>
                </a:solidFill>
                <a:effectLst/>
                <a:latin typeface="Asap"/>
                <a:hlinkClick r:id="rId5"/>
              </a:rPr>
              <a:t>Prosthetics</a:t>
            </a:r>
            <a:r>
              <a:rPr lang="en-US" b="0" i="0" dirty="0">
                <a:solidFill>
                  <a:srgbClr val="222222"/>
                </a:solidFill>
                <a:effectLst/>
                <a:latin typeface="Asap"/>
              </a:rPr>
              <a:t> and orthotics that relate to your disability – artificial limbs and aids to help make your arms, legs and other body parts stronger, such as leg braces</a:t>
            </a:r>
          </a:p>
          <a:p>
            <a:pPr algn="l">
              <a:buFont typeface="Arial" panose="020B0604020202020204" pitchFamily="34" charset="0"/>
              <a:buChar char="•"/>
            </a:pPr>
            <a:r>
              <a:rPr lang="en-US" b="0" i="0" dirty="0">
                <a:solidFill>
                  <a:srgbClr val="222222"/>
                </a:solidFill>
                <a:effectLst/>
                <a:latin typeface="Asap"/>
              </a:rPr>
              <a:t>Hearing and vision supports that relate to your disability</a:t>
            </a:r>
          </a:p>
          <a:p>
            <a:pPr algn="l">
              <a:buFont typeface="Arial" panose="020B0604020202020204" pitchFamily="34" charset="0"/>
              <a:buChar char="•"/>
            </a:pPr>
            <a:r>
              <a:rPr lang="en-US" b="0" i="0" dirty="0">
                <a:solidFill>
                  <a:srgbClr val="222222"/>
                </a:solidFill>
                <a:effectLst/>
                <a:latin typeface="Asap"/>
              </a:rPr>
              <a:t>Training, delegation and supervision of care for </a:t>
            </a:r>
            <a:r>
              <a:rPr lang="en-US" b="0" i="0" u="none" strike="noStrike" dirty="0">
                <a:solidFill>
                  <a:srgbClr val="222222"/>
                </a:solidFill>
                <a:effectLst/>
                <a:latin typeface="Asap"/>
                <a:hlinkClick r:id="rId6" tooltip="Disability-related health supports"/>
              </a:rPr>
              <a:t>disability-related health supports</a:t>
            </a:r>
            <a:r>
              <a:rPr lang="en-US" b="0" i="0" dirty="0">
                <a:solidFill>
                  <a:srgbClr val="222222"/>
                </a:solidFill>
                <a:effectLst/>
                <a:latin typeface="Asap"/>
              </a:rPr>
              <a:t> – that is, a registered nurse may train an enrolled nurse, support worker or informal supports, and provide periodic supervision and oversight</a:t>
            </a:r>
          </a:p>
          <a:p>
            <a:pPr algn="l">
              <a:buFont typeface="Arial" panose="020B0604020202020204" pitchFamily="34" charset="0"/>
              <a:buChar char="•"/>
            </a:pPr>
            <a:r>
              <a:rPr lang="en-US" b="0" i="0" dirty="0">
                <a:solidFill>
                  <a:srgbClr val="222222"/>
                </a:solidFill>
                <a:effectLst/>
                <a:latin typeface="Asap"/>
              </a:rPr>
              <a:t>Communication or </a:t>
            </a:r>
            <a:r>
              <a:rPr lang="en-US" b="0" i="0" dirty="0" err="1">
                <a:solidFill>
                  <a:srgbClr val="222222"/>
                </a:solidFill>
                <a:effectLst/>
                <a:latin typeface="Asap"/>
              </a:rPr>
              <a:t>behaviour</a:t>
            </a:r>
            <a:r>
              <a:rPr lang="en-US" b="0" i="0" dirty="0">
                <a:solidFill>
                  <a:srgbClr val="222222"/>
                </a:solidFill>
                <a:effectLst/>
                <a:latin typeface="Asap"/>
              </a:rPr>
              <a:t> support when you’re going to a health service, or go to hospital but not admitted as an inpatient</a:t>
            </a:r>
          </a:p>
          <a:p>
            <a:pPr algn="l">
              <a:buFont typeface="Arial" panose="020B0604020202020204" pitchFamily="34" charset="0"/>
              <a:buChar char="•"/>
            </a:pPr>
            <a:r>
              <a:rPr lang="en-US" b="0" i="0" dirty="0">
                <a:solidFill>
                  <a:srgbClr val="222222"/>
                </a:solidFill>
                <a:effectLst/>
                <a:latin typeface="Asap"/>
              </a:rPr>
              <a:t>Training for hospital staff in your disability specific needs if you’re admitted in hospital as an inpatient</a:t>
            </a:r>
          </a:p>
          <a:p>
            <a:pPr algn="l">
              <a:buFont typeface="Arial" panose="020B0604020202020204" pitchFamily="34" charset="0"/>
              <a:buChar char="•"/>
            </a:pPr>
            <a:r>
              <a:rPr lang="en-US" b="0" i="0" dirty="0">
                <a:solidFill>
                  <a:srgbClr val="222222"/>
                </a:solidFill>
                <a:effectLst/>
                <a:latin typeface="Asap"/>
              </a:rPr>
              <a:t>Training NDIS funded support staff so that they understand your needs</a:t>
            </a:r>
          </a:p>
          <a:p>
            <a:pPr algn="l">
              <a:buFont typeface="Arial" panose="020B0604020202020204" pitchFamily="34" charset="0"/>
              <a:buChar char="•"/>
            </a:pPr>
            <a:r>
              <a:rPr lang="en-US" b="0" i="0" dirty="0">
                <a:solidFill>
                  <a:srgbClr val="222222"/>
                </a:solidFill>
                <a:effectLst/>
                <a:latin typeface="Asap"/>
              </a:rPr>
              <a:t> </a:t>
            </a:r>
            <a:r>
              <a:rPr lang="en-US" b="0" i="0" u="none" strike="noStrike" dirty="0">
                <a:solidFill>
                  <a:srgbClr val="222222"/>
                </a:solidFill>
                <a:effectLst/>
                <a:latin typeface="Asap"/>
                <a:hlinkClick r:id="rId7" tooltip="Assistive technology"/>
              </a:rPr>
              <a:t>Assistive technology</a:t>
            </a:r>
            <a:r>
              <a:rPr lang="en-US" b="0" i="0" dirty="0">
                <a:solidFill>
                  <a:srgbClr val="222222"/>
                </a:solidFill>
                <a:effectLst/>
                <a:latin typeface="Asap"/>
              </a:rPr>
              <a:t> to help you be as independent as possible at home and in the community, including for </a:t>
            </a:r>
            <a:r>
              <a:rPr lang="en-US" b="0" i="0" u="none" strike="noStrike" dirty="0">
                <a:solidFill>
                  <a:srgbClr val="222222"/>
                </a:solidFill>
                <a:effectLst/>
                <a:latin typeface="Asap"/>
                <a:hlinkClick r:id="rId6" tooltip="Disability-related health supports"/>
              </a:rPr>
              <a:t>disability-related health supports</a:t>
            </a:r>
            <a:r>
              <a:rPr lang="en-US" b="0" i="0" dirty="0">
                <a:solidFill>
                  <a:srgbClr val="222222"/>
                </a:solidFill>
                <a:effectLst/>
                <a:latin typeface="Asap"/>
              </a:rPr>
              <a:t> such as a respirator or suction equipment</a:t>
            </a:r>
          </a:p>
          <a:p>
            <a:pPr algn="l">
              <a:buFont typeface="Arial" panose="020B0604020202020204" pitchFamily="34" charset="0"/>
              <a:buChar char="•"/>
            </a:pPr>
            <a:r>
              <a:rPr lang="en-US" b="0" i="0" dirty="0">
                <a:solidFill>
                  <a:srgbClr val="222222"/>
                </a:solidFill>
                <a:effectLst/>
                <a:latin typeface="Asap"/>
              </a:rPr>
              <a:t>Regular supports you need for your disability, if you’re already a participant and start receiving palliative or end-of-life care – these supports work alongside the palliative care you get from the health system</a:t>
            </a:r>
          </a:p>
          <a:p>
            <a:pPr algn="l">
              <a:buFont typeface="Arial" panose="020B0604020202020204" pitchFamily="34" charset="0"/>
              <a:buChar char="•"/>
            </a:pPr>
            <a:r>
              <a:rPr lang="en-US" b="0" i="0" dirty="0">
                <a:solidFill>
                  <a:srgbClr val="222222"/>
                </a:solidFill>
                <a:effectLst/>
                <a:latin typeface="Asap"/>
              </a:rPr>
              <a:t> Assessment by health professionals to help us plan and think about your disability support needs</a:t>
            </a:r>
          </a:p>
          <a:p>
            <a:pPr algn="l">
              <a:buFont typeface="Arial" panose="020B0604020202020204" pitchFamily="34" charset="0"/>
              <a:buChar char="•"/>
            </a:pPr>
            <a:r>
              <a:rPr lang="en-US" b="0" i="0" dirty="0">
                <a:solidFill>
                  <a:srgbClr val="222222"/>
                </a:solidFill>
                <a:effectLst/>
                <a:latin typeface="Asap"/>
              </a:rPr>
              <a:t>Help to plan and coordinate your supports if you need both health and disability services – this could be an early childhood partner, Local Area Coordinator or Support Coordinator</a:t>
            </a:r>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19</a:t>
            </a:fld>
            <a:endParaRPr lang="en-AU"/>
          </a:p>
        </p:txBody>
      </p:sp>
    </p:spTree>
    <p:extLst>
      <p:ext uri="{BB962C8B-B14F-4D97-AF65-F5344CB8AC3E}">
        <p14:creationId xmlns:p14="http://schemas.microsoft.com/office/powerpoint/2010/main" val="183840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2</a:t>
            </a:fld>
            <a:endParaRPr lang="en-AU"/>
          </a:p>
        </p:txBody>
      </p:sp>
    </p:spTree>
    <p:extLst>
      <p:ext uri="{BB962C8B-B14F-4D97-AF65-F5344CB8AC3E}">
        <p14:creationId xmlns:p14="http://schemas.microsoft.com/office/powerpoint/2010/main" val="3310372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baseline="0" dirty="0"/>
              <a:t>Study of ADHD remission in adults: https://ajp.psychiatryonline.org/doi/10.1176/appi.ajp.2021.21010032</a:t>
            </a:r>
          </a:p>
          <a:p>
            <a:endParaRPr lang="en-AU" baseline="0" dirty="0"/>
          </a:p>
          <a:p>
            <a:r>
              <a:rPr lang="en-AU" sz="1800" b="0" i="0" u="none" strike="noStrike" dirty="0">
                <a:effectLst/>
                <a:latin typeface="Arial" panose="020B0604020202020204" pitchFamily="34" charset="0"/>
              </a:rPr>
              <a:t>https://adhdguideline.aadpa.com.au/wp-content/uploads/2022/10/ADHD-Clinical-Practice-Guide-041022.pdf</a:t>
            </a:r>
            <a:r>
              <a:rPr lang="en-AU" dirty="0"/>
              <a:t> </a:t>
            </a:r>
            <a:endParaRPr lang="en-AU" baseline="0" dirty="0"/>
          </a:p>
          <a:p>
            <a:endParaRPr lang="en-AU" baseline="0" dirty="0"/>
          </a:p>
          <a:p>
            <a:r>
              <a:rPr lang="en-AU" baseline="0" dirty="0"/>
              <a:t>https://assets.neaminational.org.au/assets/Resources/Services/NDIS-Access-Support/0ceaf0bd69/Flyer_NDISAccessSupport_v4_4.pdf</a:t>
            </a:r>
          </a:p>
          <a:p>
            <a:endParaRPr lang="en-AU" baseline="0" dirty="0"/>
          </a:p>
          <a:p>
            <a:endParaRPr lang="en-AU" baseline="0" dirty="0"/>
          </a:p>
          <a:p>
            <a:endParaRPr lang="en-AU" baseline="0" dirty="0"/>
          </a:p>
          <a:p>
            <a:r>
              <a:rPr lang="en-AU" baseline="0" dirty="0"/>
              <a:t>Link to the Prompts for Clinician Reports form   </a:t>
            </a:r>
            <a:r>
              <a:rPr lang="en-AU" dirty="0">
                <a:hlinkClick r:id="rId3"/>
              </a:rPr>
              <a:t>https://www.cfecfw.asn.au/wp-content/uploads/2020/07/NDIS_Prompts_for_Clinician_report.pdf</a:t>
            </a:r>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20</a:t>
            </a:fld>
            <a:endParaRPr lang="en-AU"/>
          </a:p>
        </p:txBody>
      </p:sp>
    </p:spTree>
    <p:extLst>
      <p:ext uri="{BB962C8B-B14F-4D97-AF65-F5344CB8AC3E}">
        <p14:creationId xmlns:p14="http://schemas.microsoft.com/office/powerpoint/2010/main" val="486254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21</a:t>
            </a:fld>
            <a:endParaRPr lang="en-AU"/>
          </a:p>
        </p:txBody>
      </p:sp>
    </p:spTree>
    <p:extLst>
      <p:ext uri="{BB962C8B-B14F-4D97-AF65-F5344CB8AC3E}">
        <p14:creationId xmlns:p14="http://schemas.microsoft.com/office/powerpoint/2010/main" val="374518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LACs are under a lot of pressure trying to meet demand on their time and skills.</a:t>
            </a:r>
          </a:p>
          <a:p>
            <a:endParaRPr lang="en-AU" baseline="0" dirty="0"/>
          </a:p>
          <a:p>
            <a:r>
              <a:rPr lang="en-AU" baseline="0" dirty="0"/>
              <a:t>The CFS worker may need to refer the family to other services.</a:t>
            </a:r>
          </a:p>
          <a:p>
            <a:endParaRPr lang="en-AU" baseline="0" dirty="0"/>
          </a:p>
          <a:p>
            <a:r>
              <a:rPr lang="en-AU" baseline="0" dirty="0"/>
              <a:t>The CFS worker may assist families who have not been able to access NDIS supports to re-apply, which could be through an early intervention pathway.</a:t>
            </a:r>
          </a:p>
        </p:txBody>
      </p:sp>
      <p:sp>
        <p:nvSpPr>
          <p:cNvPr id="4" name="Slide Number Placeholder 3"/>
          <p:cNvSpPr>
            <a:spLocks noGrp="1"/>
          </p:cNvSpPr>
          <p:nvPr>
            <p:ph type="sldNum" sz="quarter" idx="10"/>
          </p:nvPr>
        </p:nvSpPr>
        <p:spPr/>
        <p:txBody>
          <a:bodyPr/>
          <a:lstStyle/>
          <a:p>
            <a:fld id="{FB645FBC-84C6-4D58-84EB-6E7772CC2852}" type="slidenum">
              <a:rPr lang="en-AU" smtClean="0"/>
              <a:t>22</a:t>
            </a:fld>
            <a:endParaRPr lang="en-AU"/>
          </a:p>
        </p:txBody>
      </p:sp>
    </p:spTree>
    <p:extLst>
      <p:ext uri="{BB962C8B-B14F-4D97-AF65-F5344CB8AC3E}">
        <p14:creationId xmlns:p14="http://schemas.microsoft.com/office/powerpoint/2010/main" val="441872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Link to important sections</a:t>
            </a:r>
            <a:r>
              <a:rPr lang="en-AU" b="0" baseline="0" dirty="0"/>
              <a:t> -25, 27:   </a:t>
            </a:r>
            <a:r>
              <a:rPr lang="en-AU" dirty="0">
                <a:hlinkClick r:id="rId3"/>
              </a:rPr>
              <a:t>https://www.cfecfw.asn.au/wp-content/uploads/2019/10/Important-Sections-of-the-NDIS-ACT.pdf</a:t>
            </a:r>
            <a:endParaRPr lang="en-AU" dirty="0"/>
          </a:p>
          <a:p>
            <a:endParaRPr lang="en-AU" baseline="0" dirty="0"/>
          </a:p>
          <a:p>
            <a:r>
              <a:rPr lang="en-AU" baseline="0" dirty="0"/>
              <a:t>Here is the Centre’s resource page about accessing the NDIS using the early intervention criteria:</a:t>
            </a:r>
          </a:p>
          <a:p>
            <a:endParaRPr lang="en-AU" baseline="0" dirty="0"/>
          </a:p>
          <a:p>
            <a:r>
              <a:rPr lang="en-AU" baseline="0" dirty="0"/>
              <a:t>https://www.cfecfw.asn.au/access-to-the-ndis-via-the-early-intervention-criteria/</a:t>
            </a:r>
          </a:p>
          <a:p>
            <a:endParaRPr lang="en-AU" baseline="0" dirty="0"/>
          </a:p>
          <a:p>
            <a:r>
              <a:rPr lang="en-AU" baseline="0" dirty="0"/>
              <a:t>The current ‘NDIS ACCESS REQUEST FORM’ (available to download here:  https://www.ndis.gov.au/how-apply-ndis/what-access-request-form#access-request-form ) has a section on Page 16 asking about early intervention</a:t>
            </a:r>
          </a:p>
        </p:txBody>
      </p:sp>
      <p:sp>
        <p:nvSpPr>
          <p:cNvPr id="4" name="Slide Number Placeholder 3"/>
          <p:cNvSpPr>
            <a:spLocks noGrp="1"/>
          </p:cNvSpPr>
          <p:nvPr>
            <p:ph type="sldNum" sz="quarter" idx="10"/>
          </p:nvPr>
        </p:nvSpPr>
        <p:spPr/>
        <p:txBody>
          <a:bodyPr/>
          <a:lstStyle/>
          <a:p>
            <a:fld id="{FB645FBC-84C6-4D58-84EB-6E7772CC2852}" type="slidenum">
              <a:rPr lang="en-AU" smtClean="0"/>
              <a:t>23</a:t>
            </a:fld>
            <a:endParaRPr lang="en-AU"/>
          </a:p>
        </p:txBody>
      </p:sp>
    </p:spTree>
    <p:extLst>
      <p:ext uri="{BB962C8B-B14F-4D97-AF65-F5344CB8AC3E}">
        <p14:creationId xmlns:p14="http://schemas.microsoft.com/office/powerpoint/2010/main" val="231053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24</a:t>
            </a:fld>
            <a:endParaRPr lang="en-AU"/>
          </a:p>
        </p:txBody>
      </p:sp>
    </p:spTree>
    <p:extLst>
      <p:ext uri="{BB962C8B-B14F-4D97-AF65-F5344CB8AC3E}">
        <p14:creationId xmlns:p14="http://schemas.microsoft.com/office/powerpoint/2010/main" val="137567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25</a:t>
            </a:fld>
            <a:endParaRPr lang="en-AU"/>
          </a:p>
        </p:txBody>
      </p:sp>
    </p:spTree>
    <p:extLst>
      <p:ext uri="{BB962C8B-B14F-4D97-AF65-F5344CB8AC3E}">
        <p14:creationId xmlns:p14="http://schemas.microsoft.com/office/powerpoint/2010/main" val="140500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26</a:t>
            </a:fld>
            <a:endParaRPr lang="en-AU"/>
          </a:p>
        </p:txBody>
      </p:sp>
    </p:spTree>
    <p:extLst>
      <p:ext uri="{BB962C8B-B14F-4D97-AF65-F5344CB8AC3E}">
        <p14:creationId xmlns:p14="http://schemas.microsoft.com/office/powerpoint/2010/main" val="230966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IAO – Interim Accommodation Order</a:t>
            </a:r>
          </a:p>
          <a:p>
            <a:r>
              <a:rPr lang="en-AU" dirty="0"/>
              <a:t>FPO – Family Preservation Order</a:t>
            </a:r>
          </a:p>
          <a:p>
            <a:r>
              <a:rPr lang="en-AU" dirty="0"/>
              <a:t>FUO – Family Reunification Order</a:t>
            </a:r>
          </a:p>
          <a:p>
            <a:r>
              <a:rPr lang="en-AU" sz="1200" kern="1200" dirty="0">
                <a:solidFill>
                  <a:schemeClr val="tx1"/>
                </a:solidFill>
                <a:effectLst/>
                <a:latin typeface="+mn-lt"/>
                <a:ea typeface="+mn-ea"/>
                <a:cs typeface="+mn-cs"/>
              </a:rPr>
              <a:t>Child protection or other support services involved with the family such as Family Services can support kinship carers caring for children on IAOs and FPOs to access the NDIS and fulfil their responsibilities as the child representative as required. This may include: </a:t>
            </a:r>
          </a:p>
          <a:p>
            <a:pPr lvl="0"/>
            <a:r>
              <a:rPr lang="en-AU" sz="1200" kern="1200" dirty="0">
                <a:solidFill>
                  <a:schemeClr val="tx1"/>
                </a:solidFill>
                <a:effectLst/>
                <a:latin typeface="+mn-lt"/>
                <a:ea typeface="+mn-ea"/>
                <a:cs typeface="+mn-cs"/>
              </a:rPr>
              <a:t>supporting you to gather evidence about the child’s disability, including funding assessments to obtain a diagnosis and/or understanding of how the child’s disability impacts their functional capacity</a:t>
            </a:r>
          </a:p>
          <a:p>
            <a:pPr lvl="0"/>
            <a:r>
              <a:rPr lang="en-AU" sz="1200" kern="1200" dirty="0">
                <a:solidFill>
                  <a:schemeClr val="tx1"/>
                </a:solidFill>
                <a:effectLst/>
                <a:latin typeface="+mn-lt"/>
                <a:ea typeface="+mn-ea"/>
                <a:cs typeface="+mn-cs"/>
              </a:rPr>
              <a:t>supporting you to make an NDIS Access Request, including assisting with requests for NDIS support coordination</a:t>
            </a:r>
          </a:p>
          <a:p>
            <a:pPr lvl="0"/>
            <a:r>
              <a:rPr lang="en-AU" sz="1200" kern="1200" dirty="0">
                <a:solidFill>
                  <a:schemeClr val="tx1"/>
                </a:solidFill>
                <a:effectLst/>
                <a:latin typeface="+mn-lt"/>
                <a:ea typeface="+mn-ea"/>
                <a:cs typeface="+mn-cs"/>
              </a:rPr>
              <a:t>engaging with parents to help them understand the impact of the child’s disability needs on their functional capacity, and what NDIS supports may be required to enable the child to achieve their goals</a:t>
            </a:r>
          </a:p>
          <a:p>
            <a:pPr lvl="0"/>
            <a:r>
              <a:rPr lang="en-AU" sz="1200" kern="1200" dirty="0">
                <a:solidFill>
                  <a:schemeClr val="tx1"/>
                </a:solidFill>
                <a:effectLst/>
                <a:latin typeface="+mn-lt"/>
                <a:ea typeface="+mn-ea"/>
                <a:cs typeface="+mn-cs"/>
              </a:rPr>
              <a:t>working collaboratively with you and the NDIS support coordinator or LAC to implement the child NDIS plan </a:t>
            </a:r>
          </a:p>
          <a:p>
            <a:pPr lvl="0"/>
            <a:r>
              <a:rPr lang="en-AU" sz="1200" kern="1200" dirty="0">
                <a:solidFill>
                  <a:schemeClr val="tx1"/>
                </a:solidFill>
                <a:effectLst/>
                <a:latin typeface="+mn-lt"/>
                <a:ea typeface="+mn-ea"/>
                <a:cs typeface="+mn-cs"/>
              </a:rPr>
              <a:t>supporting you to request an NDIS plan review and/or participate in scheduled NDIS plan reviews.</a:t>
            </a:r>
          </a:p>
          <a:p>
            <a:endParaRPr lang="en-AU" dirty="0"/>
          </a:p>
        </p:txBody>
      </p:sp>
      <p:sp>
        <p:nvSpPr>
          <p:cNvPr id="4" name="Slide Number Placeholder 3"/>
          <p:cNvSpPr>
            <a:spLocks noGrp="1"/>
          </p:cNvSpPr>
          <p:nvPr>
            <p:ph type="sldNum" sz="quarter" idx="5"/>
          </p:nvPr>
        </p:nvSpPr>
        <p:spPr/>
        <p:txBody>
          <a:bodyPr/>
          <a:lstStyle/>
          <a:p>
            <a:fld id="{76B7CCA7-1915-44F3-BFC8-5286F542D857}" type="slidenum">
              <a:rPr lang="en-AU" smtClean="0"/>
              <a:t>27</a:t>
            </a:fld>
            <a:endParaRPr lang="en-AU"/>
          </a:p>
        </p:txBody>
      </p:sp>
    </p:spTree>
    <p:extLst>
      <p:ext uri="{BB962C8B-B14F-4D97-AF65-F5344CB8AC3E}">
        <p14:creationId xmlns:p14="http://schemas.microsoft.com/office/powerpoint/2010/main" val="13562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28</a:t>
            </a:fld>
            <a:endParaRPr lang="en-AU"/>
          </a:p>
        </p:txBody>
      </p:sp>
    </p:spTree>
    <p:extLst>
      <p:ext uri="{BB962C8B-B14F-4D97-AF65-F5344CB8AC3E}">
        <p14:creationId xmlns:p14="http://schemas.microsoft.com/office/powerpoint/2010/main" val="232016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29</a:t>
            </a:fld>
            <a:endParaRPr lang="en-AU"/>
          </a:p>
        </p:txBody>
      </p:sp>
    </p:spTree>
    <p:extLst>
      <p:ext uri="{BB962C8B-B14F-4D97-AF65-F5344CB8AC3E}">
        <p14:creationId xmlns:p14="http://schemas.microsoft.com/office/powerpoint/2010/main" val="268442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a:t>
            </a:fld>
            <a:endParaRPr lang="en-AU"/>
          </a:p>
        </p:txBody>
      </p:sp>
    </p:spTree>
    <p:extLst>
      <p:ext uri="{BB962C8B-B14F-4D97-AF65-F5344CB8AC3E}">
        <p14:creationId xmlns:p14="http://schemas.microsoft.com/office/powerpoint/2010/main" val="142391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Link to important sections</a:t>
            </a:r>
            <a:r>
              <a:rPr lang="en-AU" b="0" baseline="0" dirty="0"/>
              <a:t> -25, 27:   </a:t>
            </a:r>
            <a:r>
              <a:rPr lang="en-AU" dirty="0">
                <a:hlinkClick r:id="rId3"/>
              </a:rPr>
              <a:t>https://www.cfecfw.asn.au/wp-content/uploads/2019/10/Important-Sections-of-the-NDIS-ACT.pdf</a:t>
            </a:r>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30</a:t>
            </a:fld>
            <a:endParaRPr lang="en-AU"/>
          </a:p>
        </p:txBody>
      </p:sp>
    </p:spTree>
    <p:extLst>
      <p:ext uri="{BB962C8B-B14F-4D97-AF65-F5344CB8AC3E}">
        <p14:creationId xmlns:p14="http://schemas.microsoft.com/office/powerpoint/2010/main" val="2919727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31</a:t>
            </a:fld>
            <a:endParaRPr lang="en-AU"/>
          </a:p>
        </p:txBody>
      </p:sp>
    </p:spTree>
    <p:extLst>
      <p:ext uri="{BB962C8B-B14F-4D97-AF65-F5344CB8AC3E}">
        <p14:creationId xmlns:p14="http://schemas.microsoft.com/office/powerpoint/2010/main" val="335349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32</a:t>
            </a:fld>
            <a:endParaRPr lang="en-AU"/>
          </a:p>
        </p:txBody>
      </p:sp>
    </p:spTree>
    <p:extLst>
      <p:ext uri="{BB962C8B-B14F-4D97-AF65-F5344CB8AC3E}">
        <p14:creationId xmlns:p14="http://schemas.microsoft.com/office/powerpoint/2010/main" val="2622355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a:p>
            <a:pPr marL="0" indent="0">
              <a:buNone/>
            </a:pPr>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33</a:t>
            </a:fld>
            <a:endParaRPr lang="en-AU"/>
          </a:p>
        </p:txBody>
      </p:sp>
    </p:spTree>
    <p:extLst>
      <p:ext uri="{BB962C8B-B14F-4D97-AF65-F5344CB8AC3E}">
        <p14:creationId xmlns:p14="http://schemas.microsoft.com/office/powerpoint/2010/main" val="1423912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a:p>
            <a:pPr marL="0" indent="0">
              <a:buNone/>
            </a:pPr>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34</a:t>
            </a:fld>
            <a:endParaRPr lang="en-AU"/>
          </a:p>
        </p:txBody>
      </p:sp>
    </p:spTree>
    <p:extLst>
      <p:ext uri="{BB962C8B-B14F-4D97-AF65-F5344CB8AC3E}">
        <p14:creationId xmlns:p14="http://schemas.microsoft.com/office/powerpoint/2010/main" val="3116546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https://www.ndis.gov.au/understanding/supports-funded-ndis/reasonable-and-necessary-supports</a:t>
            </a:r>
          </a:p>
        </p:txBody>
      </p:sp>
      <p:sp>
        <p:nvSpPr>
          <p:cNvPr id="4" name="Slide Number Placeholder 3"/>
          <p:cNvSpPr>
            <a:spLocks noGrp="1"/>
          </p:cNvSpPr>
          <p:nvPr>
            <p:ph type="sldNum" sz="quarter" idx="10"/>
          </p:nvPr>
        </p:nvSpPr>
        <p:spPr/>
        <p:txBody>
          <a:bodyPr/>
          <a:lstStyle/>
          <a:p>
            <a:fld id="{FB645FBC-84C6-4D58-84EB-6E7772CC2852}" type="slidenum">
              <a:rPr lang="en-AU" smtClean="0"/>
              <a:t>35</a:t>
            </a:fld>
            <a:endParaRPr lang="en-AU"/>
          </a:p>
        </p:txBody>
      </p:sp>
    </p:spTree>
    <p:extLst>
      <p:ext uri="{BB962C8B-B14F-4D97-AF65-F5344CB8AC3E}">
        <p14:creationId xmlns:p14="http://schemas.microsoft.com/office/powerpoint/2010/main" val="116426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NDIS compared to health system: </a:t>
            </a:r>
          </a:p>
          <a:p>
            <a:r>
              <a:rPr lang="en-AU" baseline="0" dirty="0"/>
              <a:t>https://ourguidelines.ndis.gov.au/how-ndis-supports-work-menu/mainstream-and-community-supports/who-responsible-supports-you-need/health</a:t>
            </a:r>
          </a:p>
          <a:p>
            <a:endParaRPr lang="en-AU" baseline="0" dirty="0"/>
          </a:p>
          <a:p>
            <a:pPr marL="228600" indent="-228600">
              <a:buAutoNum type="arabicPeriod"/>
            </a:pPr>
            <a:r>
              <a:rPr lang="en-AU" baseline="0" dirty="0"/>
              <a:t>NDIS Act s7.6</a:t>
            </a:r>
          </a:p>
          <a:p>
            <a:pPr marL="228600" indent="-228600">
              <a:buAutoNum type="arabicPeriod"/>
            </a:pPr>
            <a:endParaRPr lang="en-AU" baseline="0" dirty="0"/>
          </a:p>
          <a:p>
            <a:pPr marL="228600" indent="-228600">
              <a:buAutoNum type="arabicPeriod"/>
            </a:pPr>
            <a:endParaRPr lang="en-AU" baseline="0" dirty="0"/>
          </a:p>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36</a:t>
            </a:fld>
            <a:endParaRPr lang="en-AU"/>
          </a:p>
        </p:txBody>
      </p:sp>
    </p:spTree>
    <p:extLst>
      <p:ext uri="{BB962C8B-B14F-4D97-AF65-F5344CB8AC3E}">
        <p14:creationId xmlns:p14="http://schemas.microsoft.com/office/powerpoint/2010/main" val="34241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37</a:t>
            </a:fld>
            <a:endParaRPr lang="en-AU"/>
          </a:p>
        </p:txBody>
      </p:sp>
    </p:spTree>
    <p:extLst>
      <p:ext uri="{BB962C8B-B14F-4D97-AF65-F5344CB8AC3E}">
        <p14:creationId xmlns:p14="http://schemas.microsoft.com/office/powerpoint/2010/main" val="1742597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38</a:t>
            </a:fld>
            <a:endParaRPr lang="en-AU"/>
          </a:p>
        </p:txBody>
      </p:sp>
    </p:spTree>
    <p:extLst>
      <p:ext uri="{BB962C8B-B14F-4D97-AF65-F5344CB8AC3E}">
        <p14:creationId xmlns:p14="http://schemas.microsoft.com/office/powerpoint/2010/main" val="3162783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39</a:t>
            </a:fld>
            <a:endParaRPr lang="en-AU"/>
          </a:p>
        </p:txBody>
      </p:sp>
    </p:spTree>
    <p:extLst>
      <p:ext uri="{BB962C8B-B14F-4D97-AF65-F5344CB8AC3E}">
        <p14:creationId xmlns:p14="http://schemas.microsoft.com/office/powerpoint/2010/main" val="353904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4</a:t>
            </a:fld>
            <a:endParaRPr lang="en-AU"/>
          </a:p>
        </p:txBody>
      </p:sp>
    </p:spTree>
    <p:extLst>
      <p:ext uri="{BB962C8B-B14F-4D97-AF65-F5344CB8AC3E}">
        <p14:creationId xmlns:p14="http://schemas.microsoft.com/office/powerpoint/2010/main" val="902806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 link to ACD’s NDIS Planning Workbook:</a:t>
            </a:r>
          </a:p>
          <a:p>
            <a:r>
              <a:rPr lang="en-AU" dirty="0"/>
              <a:t>https://www.acd.org.au/acd-ndis-planning-workbook/</a:t>
            </a:r>
          </a:p>
        </p:txBody>
      </p:sp>
      <p:sp>
        <p:nvSpPr>
          <p:cNvPr id="4" name="Slide Number Placeholder 3"/>
          <p:cNvSpPr>
            <a:spLocks noGrp="1"/>
          </p:cNvSpPr>
          <p:nvPr>
            <p:ph type="sldNum" sz="quarter" idx="10"/>
          </p:nvPr>
        </p:nvSpPr>
        <p:spPr/>
        <p:txBody>
          <a:bodyPr/>
          <a:lstStyle/>
          <a:p>
            <a:fld id="{FB645FBC-84C6-4D58-84EB-6E7772CC2852}" type="slidenum">
              <a:rPr lang="en-AU" smtClean="0"/>
              <a:t>40</a:t>
            </a:fld>
            <a:endParaRPr lang="en-AU"/>
          </a:p>
        </p:txBody>
      </p:sp>
    </p:spTree>
    <p:extLst>
      <p:ext uri="{BB962C8B-B14F-4D97-AF65-F5344CB8AC3E}">
        <p14:creationId xmlns:p14="http://schemas.microsoft.com/office/powerpoint/2010/main" val="3259400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i="0" baseline="0" dirty="0"/>
          </a:p>
          <a:p>
            <a:pPr defTabSz="923410">
              <a:defRPr/>
            </a:pPr>
            <a:r>
              <a:rPr lang="en-AU" i="0" baseline="0" dirty="0"/>
              <a:t>An NDIS plan usually has a couple of short-term goals, and a few medium- to long-term goals. The plan is supposed to always refer back to the goals when it specifies hat services will be paid for and how money is to be allocated.</a:t>
            </a:r>
          </a:p>
          <a:p>
            <a:pPr defTabSz="923410">
              <a:defRPr/>
            </a:pPr>
            <a:endParaRPr lang="en-AU" i="0" baseline="0" dirty="0"/>
          </a:p>
          <a:p>
            <a:pPr defTabSz="923410">
              <a:defRPr/>
            </a:pPr>
            <a:r>
              <a:rPr lang="en-AU" b="1" i="0" baseline="0" dirty="0"/>
              <a:t>Goals should not be too specific  </a:t>
            </a:r>
            <a:r>
              <a:rPr lang="en-AU" i="0" baseline="0" dirty="0"/>
              <a:t>– the family may find that a particular service they start with isn’t working, so they want to try something different that will help achieve the same broad goal. Any use of funds must relate back to a goal.</a:t>
            </a:r>
          </a:p>
          <a:p>
            <a:pPr defTabSz="923410">
              <a:defRPr/>
            </a:pPr>
            <a:endParaRPr lang="en-AU" i="0" baseline="0" dirty="0"/>
          </a:p>
          <a:p>
            <a:pPr defTabSz="923410">
              <a:defRPr/>
            </a:pPr>
            <a:r>
              <a:rPr lang="en-AU" i="0" baseline="0" dirty="0"/>
              <a:t>Remember – ‘Core’ budget funds can be moved around with more flexibility than ‘Capacity’ funds –the more goals that are consistent with the Core support category, the more flexible the plan can be</a:t>
            </a:r>
          </a:p>
          <a:p>
            <a:pPr rtl="0"/>
            <a:endParaRPr lang="en-AU" i="0" baseline="0" dirty="0"/>
          </a:p>
          <a:p>
            <a:pPr rtl="0"/>
            <a:r>
              <a:rPr lang="en-AU" i="0" baseline="0" dirty="0"/>
              <a:t>Resources:</a:t>
            </a:r>
          </a:p>
          <a:p>
            <a:pPr rtl="0"/>
            <a:endParaRPr lang="en-AU" i="0" baseline="0" dirty="0"/>
          </a:p>
          <a:p>
            <a:pPr rtl="0"/>
            <a:r>
              <a:rPr lang="en-AU" i="0" baseline="0" dirty="0" err="1"/>
              <a:t>Wallara</a:t>
            </a:r>
            <a:r>
              <a:rPr lang="en-AU" i="0" baseline="0" dirty="0"/>
              <a:t>: “NDIS – A Guide to Setting your Goals” (fantastic resource!)</a:t>
            </a:r>
          </a:p>
          <a:p>
            <a:r>
              <a:rPr lang="en-AU" dirty="0"/>
              <a:t>VALID: “Deciding your NDIS Goals”</a:t>
            </a:r>
          </a:p>
          <a:p>
            <a:r>
              <a:rPr lang="en-AU" dirty="0"/>
              <a:t>Yooralla: “Top tips for goal setting”</a:t>
            </a:r>
          </a:p>
          <a:p>
            <a:r>
              <a:rPr lang="en-AU" dirty="0" err="1"/>
              <a:t>Breakthru</a:t>
            </a:r>
            <a:r>
              <a:rPr lang="en-AU" dirty="0"/>
              <a:t>: “5 tips to bring your NDIS goals to life”</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41</a:t>
            </a:fld>
            <a:endParaRPr lang="en-AU"/>
          </a:p>
        </p:txBody>
      </p:sp>
    </p:spTree>
    <p:extLst>
      <p:ext uri="{BB962C8B-B14F-4D97-AF65-F5344CB8AC3E}">
        <p14:creationId xmlns:p14="http://schemas.microsoft.com/office/powerpoint/2010/main" val="1602538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323"/>
            <a:r>
              <a:rPr lang="en-AU" b="0" dirty="0">
                <a:solidFill>
                  <a:schemeClr val="tx2">
                    <a:lumMod val="50000"/>
                  </a:schemeClr>
                </a:solidFill>
              </a:rPr>
              <a:t>Planning is the most important step in assisting families to be able to access the type and level of support they need.</a:t>
            </a:r>
          </a:p>
          <a:p>
            <a:pPr marL="173123" indent="-173123">
              <a:buFont typeface="Arial" panose="020B0604020202020204" pitchFamily="34" charset="0"/>
              <a:buChar char="•"/>
            </a:pPr>
            <a:endParaRPr lang="en-AU" dirty="0"/>
          </a:p>
          <a:p>
            <a:pPr defTabSz="923410">
              <a:defRPr/>
            </a:pPr>
            <a:r>
              <a:rPr lang="en-AU" dirty="0"/>
              <a:t>CFS workers can assist families </a:t>
            </a:r>
            <a:r>
              <a:rPr lang="en-AU" b="1" dirty="0"/>
              <a:t>to clarify their goals in an NDIS plan</a:t>
            </a:r>
            <a:r>
              <a:rPr lang="en-AU" dirty="0"/>
              <a:t>. Goals have a precise place in NDIS plans</a:t>
            </a:r>
          </a:p>
          <a:p>
            <a:pPr defTabSz="923410">
              <a:defRPr/>
            </a:pPr>
            <a:endParaRPr lang="en-AU" dirty="0"/>
          </a:p>
          <a:p>
            <a:pPr defTabSz="923410">
              <a:defRPr/>
            </a:pPr>
            <a:r>
              <a:rPr lang="en-AU" b="1" dirty="0"/>
              <a:t>Carer Statement </a:t>
            </a:r>
            <a:r>
              <a:rPr lang="en-AU" dirty="0"/>
              <a:t>– There </a:t>
            </a:r>
            <a:r>
              <a:rPr lang="en-AU" baseline="0" dirty="0"/>
              <a:t>are several templates and examples of Carer Statements. They are not required by the NDIS, but they are important for focusing the Planner’s attention on issues that will be important to the family. We can never assume the planner understands the family’s situation. </a:t>
            </a:r>
            <a:endParaRPr lang="en-AU" dirty="0"/>
          </a:p>
          <a:p>
            <a:endParaRPr lang="en-AU" dirty="0"/>
          </a:p>
          <a:p>
            <a:pPr defTabSz="923410">
              <a:defRPr/>
            </a:pPr>
            <a:r>
              <a:rPr lang="en-AU" b="1" dirty="0"/>
              <a:t>Pre-Plan</a:t>
            </a:r>
            <a:r>
              <a:rPr lang="en-AU" dirty="0"/>
              <a:t> – </a:t>
            </a:r>
            <a:r>
              <a:rPr lang="en-AU" dirty="0">
                <a:solidFill>
                  <a:schemeClr val="tx2">
                    <a:lumMod val="75000"/>
                  </a:schemeClr>
                </a:solidFill>
              </a:rPr>
              <a:t>A pre-plan organises all of the important information in a way that makes it easy for the planner to make their decisions. </a:t>
            </a:r>
          </a:p>
          <a:p>
            <a:pPr defTabSz="923410">
              <a:defRPr/>
            </a:pPr>
            <a:r>
              <a:rPr lang="en-AU" i="0" baseline="0" dirty="0"/>
              <a:t>The more comprehensive an NDIS participant’s </a:t>
            </a:r>
            <a:r>
              <a:rPr lang="en-AU" b="1" i="0" baseline="0" dirty="0"/>
              <a:t>pre-plan</a:t>
            </a:r>
            <a:r>
              <a:rPr lang="en-AU" i="0" baseline="0" dirty="0"/>
              <a:t>, the better their outcome is likely to be with the NDIS. This is because the pre-plan helps make sure the planner doesn’t overlook any important area of need. </a:t>
            </a:r>
          </a:p>
          <a:p>
            <a:pPr defTabSz="923410">
              <a:defRPr/>
            </a:pPr>
            <a:endParaRPr lang="en-AU" dirty="0">
              <a:solidFill>
                <a:schemeClr val="tx2">
                  <a:lumMod val="75000"/>
                </a:schemeClr>
              </a:solidFill>
            </a:endParaRPr>
          </a:p>
          <a:p>
            <a:r>
              <a:rPr lang="en-AU" dirty="0"/>
              <a:t>There are lots of pre-planning tools available. e.g.  Carers Australia website; NDIS website; House with no Steps website; </a:t>
            </a:r>
          </a:p>
          <a:p>
            <a:endParaRPr lang="en-AU" dirty="0"/>
          </a:p>
          <a:p>
            <a:r>
              <a:rPr lang="en-AU" dirty="0"/>
              <a:t>Funded pre-planning agencies – limited availability of these; they are best for families with more complex disabilities or families that don’t know what kind of support they need.</a:t>
            </a:r>
          </a:p>
          <a:p>
            <a:endParaRPr lang="en-AU" dirty="0"/>
          </a:p>
          <a:p>
            <a:pPr defTabSz="923410">
              <a:defRPr/>
            </a:pPr>
            <a:r>
              <a:rPr lang="en-AU" dirty="0"/>
              <a:t>Getting respite for the family without asking for this – The NDIS does not use the language of respite, which means CFS workers and families need to think creatively about how they can ask for disability supports that will maximise the chance of respite being funded</a:t>
            </a:r>
          </a:p>
        </p:txBody>
      </p:sp>
      <p:sp>
        <p:nvSpPr>
          <p:cNvPr id="4" name="Slide Number Placeholder 3"/>
          <p:cNvSpPr>
            <a:spLocks noGrp="1"/>
          </p:cNvSpPr>
          <p:nvPr>
            <p:ph type="sldNum" sz="quarter" idx="10"/>
          </p:nvPr>
        </p:nvSpPr>
        <p:spPr/>
        <p:txBody>
          <a:bodyPr/>
          <a:lstStyle/>
          <a:p>
            <a:fld id="{FB645FBC-84C6-4D58-84EB-6E7772CC2852}" type="slidenum">
              <a:rPr lang="en-AU" smtClean="0"/>
              <a:t>42</a:t>
            </a:fld>
            <a:endParaRPr lang="en-AU"/>
          </a:p>
        </p:txBody>
      </p:sp>
    </p:spTree>
    <p:extLst>
      <p:ext uri="{BB962C8B-B14F-4D97-AF65-F5344CB8AC3E}">
        <p14:creationId xmlns:p14="http://schemas.microsoft.com/office/powerpoint/2010/main" val="535634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List of DFFH-funded supports for carers: https://services.dffh.vic.gov.au/support-carers</a:t>
            </a:r>
          </a:p>
          <a:p>
            <a:endParaRPr lang="en-AU" dirty="0"/>
          </a:p>
          <a:p>
            <a:r>
              <a:rPr lang="en-AU" dirty="0"/>
              <a:t>https://www.carersvictoria.org.au/benefits/victorian-carer-card</a:t>
            </a:r>
          </a:p>
          <a:p>
            <a:endParaRPr lang="en-AU" dirty="0"/>
          </a:p>
          <a:p>
            <a:r>
              <a:rPr lang="en-AU" dirty="0"/>
              <a:t>https://www.carersvictoria.org.au/benefits/travel-on-public-transport-victorian-government</a:t>
            </a:r>
          </a:p>
          <a:p>
            <a:endParaRPr lang="en-AU" dirty="0"/>
          </a:p>
          <a:p>
            <a:r>
              <a:rPr lang="en-AU" dirty="0"/>
              <a:t>https://www.servicesaustralia.gov.au/mobility-allowance</a:t>
            </a:r>
          </a:p>
          <a:p>
            <a:endParaRPr lang="en-AU" dirty="0"/>
          </a:p>
          <a:p>
            <a:r>
              <a:rPr lang="en-AU" dirty="0"/>
              <a:t>https://safetransport.vic.gov.au/on-the-road/multi-purpose-taxi-program/mptp-members/</a:t>
            </a:r>
          </a:p>
          <a:p>
            <a:endParaRPr lang="en-AU" dirty="0"/>
          </a:p>
          <a:p>
            <a:endParaRPr lang="en-AU" dirty="0"/>
          </a:p>
          <a:p>
            <a:r>
              <a:rPr lang="en-AU" dirty="0"/>
              <a:t>List of businesses that accept Companion Cards (alphabetical order):  https://www.companioncard.vic.gov.au/sites/default/files/documents/202104/Companion%20Card%20Affiliates%20list%20_alphabetised.pdf</a:t>
            </a:r>
          </a:p>
          <a:p>
            <a:endParaRPr lang="en-AU" dirty="0"/>
          </a:p>
          <a:p>
            <a:r>
              <a:rPr lang="en-AU" dirty="0"/>
              <a:t>The same list, but in order of postcode: https://www.companioncard.vic.gov.au/sites/default/files/documents/202101/Companion%20Card%20Affiliates%20List_postcode.pdf</a:t>
            </a:r>
          </a:p>
          <a:p>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43</a:t>
            </a:fld>
            <a:endParaRPr lang="en-AU"/>
          </a:p>
        </p:txBody>
      </p:sp>
    </p:spTree>
    <p:extLst>
      <p:ext uri="{BB962C8B-B14F-4D97-AF65-F5344CB8AC3E}">
        <p14:creationId xmlns:p14="http://schemas.microsoft.com/office/powerpoint/2010/main" val="3057838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a:p>
            <a:endParaRPr lang="en-AU" dirty="0"/>
          </a:p>
          <a:p>
            <a:r>
              <a:rPr lang="en-AU" dirty="0"/>
              <a:t>https://mycarespace.com.au/</a:t>
            </a:r>
          </a:p>
          <a:p>
            <a:endParaRPr lang="en-AU" dirty="0"/>
          </a:p>
          <a:p>
            <a:r>
              <a:rPr lang="en-AU" dirty="0"/>
              <a:t>https://www.carersvictoria.org.au/benefits/travel-on-public-transport-victorian-government</a:t>
            </a:r>
          </a:p>
          <a:p>
            <a:endParaRPr lang="en-AU" dirty="0"/>
          </a:p>
          <a:p>
            <a:r>
              <a:rPr lang="en-AU" dirty="0"/>
              <a:t>https://www.disabilitygateway.gov.au/advanced-search?f[0]=tags:17561</a:t>
            </a:r>
          </a:p>
          <a:p>
            <a:endParaRPr lang="en-AU" dirty="0"/>
          </a:p>
          <a:p>
            <a:r>
              <a:rPr lang="en-AU" dirty="0"/>
              <a:t>https://keyassets.org.au/services/foster-care/support-for-carers</a:t>
            </a:r>
          </a:p>
          <a:p>
            <a:endParaRPr lang="en-AU" dirty="0"/>
          </a:p>
          <a:p>
            <a:r>
              <a:rPr lang="en-AU" dirty="0"/>
              <a:t>https://www.ozchild.org.au/</a:t>
            </a:r>
          </a:p>
          <a:p>
            <a:endParaRPr lang="en-AU" dirty="0"/>
          </a:p>
          <a:p>
            <a:r>
              <a:rPr lang="en-AU" dirty="0"/>
              <a:t>https://raisingchildren.net.au/disability/ndis/about-ndis/ndis-faqs</a:t>
            </a:r>
          </a:p>
        </p:txBody>
      </p:sp>
      <p:sp>
        <p:nvSpPr>
          <p:cNvPr id="4" name="Slide Number Placeholder 3"/>
          <p:cNvSpPr>
            <a:spLocks noGrp="1"/>
          </p:cNvSpPr>
          <p:nvPr>
            <p:ph type="sldNum" sz="quarter" idx="10"/>
          </p:nvPr>
        </p:nvSpPr>
        <p:spPr/>
        <p:txBody>
          <a:bodyPr/>
          <a:lstStyle/>
          <a:p>
            <a:fld id="{FB645FBC-84C6-4D58-84EB-6E7772CC2852}" type="slidenum">
              <a:rPr lang="en-AU" smtClean="0"/>
              <a:t>44</a:t>
            </a:fld>
            <a:endParaRPr lang="en-AU"/>
          </a:p>
        </p:txBody>
      </p:sp>
    </p:spTree>
    <p:extLst>
      <p:ext uri="{BB962C8B-B14F-4D97-AF65-F5344CB8AC3E}">
        <p14:creationId xmlns:p14="http://schemas.microsoft.com/office/powerpoint/2010/main" val="1532706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https://www.carergateway.gov.au/financial-help/carer-directed-support-service</a:t>
            </a:r>
          </a:p>
          <a:p>
            <a:endParaRPr lang="en-AU" dirty="0"/>
          </a:p>
          <a:p>
            <a:r>
              <a:rPr lang="en-AU" dirty="0"/>
              <a:t>$3000 over 12 months </a:t>
            </a:r>
          </a:p>
          <a:p>
            <a:endParaRPr lang="en-AU" dirty="0"/>
          </a:p>
          <a:p>
            <a:r>
              <a:rPr lang="en-AU" dirty="0"/>
              <a:t>- </a:t>
            </a:r>
          </a:p>
          <a:p>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45</a:t>
            </a:fld>
            <a:endParaRPr lang="en-AU"/>
          </a:p>
        </p:txBody>
      </p:sp>
    </p:spTree>
    <p:extLst>
      <p:ext uri="{BB962C8B-B14F-4D97-AF65-F5344CB8AC3E}">
        <p14:creationId xmlns:p14="http://schemas.microsoft.com/office/powerpoint/2010/main" val="1727294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baseline="0" dirty="0"/>
              <a:t>https://assets.neaminational.org.au/assets/Resources/Services/NDIS-Access-Support/0ceaf0bd69/Flyer_NDISAccessSupport_v4_4.pdf</a:t>
            </a:r>
          </a:p>
          <a:p>
            <a:endParaRPr lang="en-AU" baseline="0" dirty="0"/>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Link to Access Request Form:  </a:t>
            </a:r>
            <a:r>
              <a:rPr lang="en-AU" sz="1200" dirty="0">
                <a:hlinkClick r:id="rId3"/>
              </a:rPr>
              <a:t>https://www.ndis.gov.au/how-apply-ndis/what-access-request-form</a:t>
            </a:r>
            <a:endParaRPr lang="en-AU" sz="1200" b="1" dirty="0"/>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Link to Supporting Evidence Form </a:t>
            </a:r>
            <a:r>
              <a:rPr lang="en-AU" sz="1200" dirty="0">
                <a:hlinkClick r:id="rId3"/>
              </a:rPr>
              <a:t>https://www.ndis.gov.au/how-apply-ndis/what-access-request-form</a:t>
            </a:r>
            <a:endParaRPr lang="en-AU" sz="1200" b="1" dirty="0"/>
          </a:p>
          <a:p>
            <a:endParaRPr lang="en-AU" baseline="0" dirty="0"/>
          </a:p>
          <a:p>
            <a:r>
              <a:rPr lang="en-AU" baseline="0" dirty="0"/>
              <a:t>Link to the Prompts for Clinician Reports form   </a:t>
            </a:r>
            <a:r>
              <a:rPr lang="en-AU" dirty="0">
                <a:hlinkClick r:id="rId4"/>
              </a:rPr>
              <a:t>https://www.cfecfw.asn.au/wp-content/uploads/2020/07/NDIS_Prompts_for_Clinician_report.pdf</a:t>
            </a:r>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46</a:t>
            </a:fld>
            <a:endParaRPr lang="en-AU"/>
          </a:p>
        </p:txBody>
      </p:sp>
    </p:spTree>
    <p:extLst>
      <p:ext uri="{BB962C8B-B14F-4D97-AF65-F5344CB8AC3E}">
        <p14:creationId xmlns:p14="http://schemas.microsoft.com/office/powerpoint/2010/main" val="1616936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i="0" baseline="0" dirty="0"/>
          </a:p>
          <a:p>
            <a:pPr rtl="0"/>
            <a:r>
              <a:rPr lang="en-AU" i="0" baseline="0" dirty="0"/>
              <a:t>https://ourguidelines.ndis.gov.au/how-ndis-supports-work-menu/what-principles-do-we-follow-create-your-plan/what-supports-can-we-fund</a:t>
            </a:r>
          </a:p>
          <a:p>
            <a:pPr rtl="0"/>
            <a:endParaRPr lang="en-AU" i="0" baseline="0" dirty="0"/>
          </a:p>
          <a:p>
            <a:pPr rtl="0"/>
            <a:endParaRPr lang="en-AU" i="0" baseline="0" dirty="0"/>
          </a:p>
          <a:p>
            <a:pPr rtl="0"/>
            <a:r>
              <a:rPr lang="en-AU" i="0" baseline="0" dirty="0"/>
              <a:t>Resources:</a:t>
            </a:r>
          </a:p>
          <a:p>
            <a:pPr rtl="0"/>
            <a:endParaRPr lang="en-AU" i="0" baseline="0" dirty="0"/>
          </a:p>
          <a:p>
            <a:pPr rtl="0"/>
            <a:r>
              <a:rPr lang="en-AU" i="0" baseline="0" dirty="0" err="1"/>
              <a:t>Wallara</a:t>
            </a:r>
            <a:r>
              <a:rPr lang="en-AU" i="0" baseline="0" dirty="0"/>
              <a:t>: “NDIS – A Guide to Setting your Goals” (fantastic resource!)</a:t>
            </a:r>
          </a:p>
          <a:p>
            <a:r>
              <a:rPr lang="en-AU" dirty="0"/>
              <a:t>VALID: “Deciding your NDIS Goals”</a:t>
            </a:r>
          </a:p>
          <a:p>
            <a:r>
              <a:rPr lang="en-AU" dirty="0"/>
              <a:t>Yooralla: “Top tips for goal setting”</a:t>
            </a:r>
          </a:p>
          <a:p>
            <a:r>
              <a:rPr lang="en-AU" dirty="0" err="1"/>
              <a:t>Breakthru</a:t>
            </a:r>
            <a:r>
              <a:rPr lang="en-AU" dirty="0"/>
              <a:t>: “5 tips to bring your NDIS goals to life”</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47</a:t>
            </a:fld>
            <a:endParaRPr lang="en-AU"/>
          </a:p>
        </p:txBody>
      </p:sp>
    </p:spTree>
    <p:extLst>
      <p:ext uri="{BB962C8B-B14F-4D97-AF65-F5344CB8AC3E}">
        <p14:creationId xmlns:p14="http://schemas.microsoft.com/office/powerpoint/2010/main" val="2556161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i="0" baseline="0" dirty="0"/>
          </a:p>
          <a:p>
            <a:pPr defTabSz="923410">
              <a:defRPr/>
            </a:pPr>
            <a:r>
              <a:rPr lang="en-AU" i="0" baseline="0" dirty="0"/>
              <a:t>An NDIS plan usually has a couple of short-term goals, and a few medium- to long-term goals. The plan is supposed to always refer back to the goals when it specifies hat services will be paid for and how money is to be allocated.</a:t>
            </a:r>
          </a:p>
          <a:p>
            <a:pPr defTabSz="923410">
              <a:defRPr/>
            </a:pPr>
            <a:endParaRPr lang="en-AU" i="0" baseline="0" dirty="0"/>
          </a:p>
          <a:p>
            <a:pPr defTabSz="923410">
              <a:defRPr/>
            </a:pPr>
            <a:r>
              <a:rPr lang="en-AU" b="1" i="0" baseline="0" dirty="0"/>
              <a:t>Goals should not be too specific  </a:t>
            </a:r>
            <a:r>
              <a:rPr lang="en-AU" i="0" baseline="0" dirty="0"/>
              <a:t>– the family may find that a particular service they start with isn’t working, so they want to try something different that will help achieve the same broad goal. Any use of funds must relate back to a goal.</a:t>
            </a:r>
          </a:p>
          <a:p>
            <a:pPr defTabSz="923410">
              <a:defRPr/>
            </a:pPr>
            <a:endParaRPr lang="en-AU" i="0" baseline="0" dirty="0"/>
          </a:p>
          <a:p>
            <a:pPr defTabSz="923410">
              <a:defRPr/>
            </a:pPr>
            <a:r>
              <a:rPr lang="en-AU" i="0" baseline="0" dirty="0"/>
              <a:t>Remember – ‘Core’ budget funds can be moved around with more flexibility than ‘Capacity’ funds –the more goals that are consistent with the Core support category, the more flexible the plan can be</a:t>
            </a:r>
          </a:p>
          <a:p>
            <a:pPr rtl="0"/>
            <a:endParaRPr lang="en-AU" i="0" baseline="0" dirty="0"/>
          </a:p>
          <a:p>
            <a:pPr rtl="0"/>
            <a:r>
              <a:rPr lang="en-AU" i="0" baseline="0" dirty="0"/>
              <a:t>Resources:</a:t>
            </a:r>
          </a:p>
          <a:p>
            <a:pPr rtl="0"/>
            <a:endParaRPr lang="en-AU" i="0" baseline="0" dirty="0"/>
          </a:p>
          <a:p>
            <a:pPr rtl="0"/>
            <a:r>
              <a:rPr lang="en-AU" i="0" baseline="0" dirty="0" err="1"/>
              <a:t>Wallara</a:t>
            </a:r>
            <a:r>
              <a:rPr lang="en-AU" i="0" baseline="0" dirty="0"/>
              <a:t>: “NDIS – A Guide to Setting your Goals” (fantastic resource!)</a:t>
            </a:r>
          </a:p>
          <a:p>
            <a:r>
              <a:rPr lang="en-AU" dirty="0"/>
              <a:t>VALID: “Deciding your NDIS Goals”</a:t>
            </a:r>
          </a:p>
          <a:p>
            <a:r>
              <a:rPr lang="en-AU" dirty="0"/>
              <a:t>Yooralla: “Top tips for goal setting”</a:t>
            </a:r>
          </a:p>
          <a:p>
            <a:r>
              <a:rPr lang="en-AU" dirty="0" err="1"/>
              <a:t>Breakthru</a:t>
            </a:r>
            <a:r>
              <a:rPr lang="en-AU" dirty="0"/>
              <a:t>: “5 tips to bring your NDIS goals to life”</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48</a:t>
            </a:fld>
            <a:endParaRPr lang="en-AU"/>
          </a:p>
        </p:txBody>
      </p:sp>
    </p:spTree>
    <p:extLst>
      <p:ext uri="{BB962C8B-B14F-4D97-AF65-F5344CB8AC3E}">
        <p14:creationId xmlns:p14="http://schemas.microsoft.com/office/powerpoint/2010/main" val="226200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NOTE: The NDIS will pay for supports</a:t>
            </a:r>
            <a:r>
              <a:rPr lang="en-AU" baseline="0" dirty="0"/>
              <a:t> </a:t>
            </a:r>
            <a:r>
              <a:rPr lang="en-AU" dirty="0"/>
              <a:t>that help carers to better understand their children’s presenting behaviours</a:t>
            </a:r>
            <a:r>
              <a:rPr lang="en-AU" baseline="0" dirty="0"/>
              <a:t>, and it will fund supports that make care more sustainable</a:t>
            </a:r>
            <a:r>
              <a:rPr lang="en-AU" dirty="0"/>
              <a:t>.</a:t>
            </a:r>
          </a:p>
          <a:p>
            <a:endParaRPr lang="en-AU" dirty="0"/>
          </a:p>
          <a:p>
            <a:r>
              <a:rPr lang="en-AU" dirty="0"/>
              <a:t>NDIS supports include counselling for carer sand children, family counselling, Behaviour</a:t>
            </a:r>
            <a:r>
              <a:rPr lang="en-AU" baseline="0" dirty="0"/>
              <a:t> Support Plans. There is a lot of support for the individual child with disability that can help the whole family. You also have a handout about </a:t>
            </a:r>
            <a:r>
              <a:rPr lang="en-AU" b="1" baseline="0" dirty="0"/>
              <a:t>Behaviour Support Plans</a:t>
            </a:r>
            <a:r>
              <a:rPr lang="en-AU" baseline="0" dirty="0"/>
              <a:t>.</a:t>
            </a:r>
          </a:p>
          <a:p>
            <a:endParaRPr lang="en-AU" baseline="0" dirty="0"/>
          </a:p>
          <a:p>
            <a:r>
              <a:rPr lang="en-AU" baseline="0" dirty="0"/>
              <a:t>We’ll have a short 15 minute break now for morning tea then come back and discuss roles and responsibilities, NDIS pathways, NDIS planning and supports.</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49</a:t>
            </a:fld>
            <a:endParaRPr lang="en-AU"/>
          </a:p>
        </p:txBody>
      </p:sp>
    </p:spTree>
    <p:extLst>
      <p:ext uri="{BB962C8B-B14F-4D97-AF65-F5344CB8AC3E}">
        <p14:creationId xmlns:p14="http://schemas.microsoft.com/office/powerpoint/2010/main" val="10623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NDIS compared to health system: </a:t>
            </a:r>
          </a:p>
          <a:p>
            <a:r>
              <a:rPr lang="en-AU" baseline="0" dirty="0"/>
              <a:t>https://ourguidelines.ndis.gov.au/how-ndis-supports-work-menu/mainstream-and-community-supports/who-responsible-supports-you-need/health</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5</a:t>
            </a:fld>
            <a:endParaRPr lang="en-AU"/>
          </a:p>
        </p:txBody>
      </p:sp>
    </p:spTree>
    <p:extLst>
      <p:ext uri="{BB962C8B-B14F-4D97-AF65-F5344CB8AC3E}">
        <p14:creationId xmlns:p14="http://schemas.microsoft.com/office/powerpoint/2010/main" val="220584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NOTE: The NDIS will pay for supports</a:t>
            </a:r>
            <a:r>
              <a:rPr lang="en-AU" baseline="0" dirty="0"/>
              <a:t> </a:t>
            </a:r>
            <a:r>
              <a:rPr lang="en-AU" dirty="0"/>
              <a:t>that help carers to better understand their children’s presenting behaviours</a:t>
            </a:r>
            <a:r>
              <a:rPr lang="en-AU" baseline="0" dirty="0"/>
              <a:t>, and it will fund supports that make care more sustainable</a:t>
            </a:r>
            <a:r>
              <a:rPr lang="en-AU" dirty="0"/>
              <a:t>.</a:t>
            </a:r>
          </a:p>
          <a:p>
            <a:endParaRPr lang="en-AU" dirty="0"/>
          </a:p>
          <a:p>
            <a:r>
              <a:rPr lang="en-AU" dirty="0"/>
              <a:t>NDIS supports include counselling for carer sand children, family counselling, Behaviour</a:t>
            </a:r>
            <a:r>
              <a:rPr lang="en-AU" baseline="0" dirty="0"/>
              <a:t> Support Plans. There is a lot of support for the individual child with disability that can help the whole family. You also have a handout about </a:t>
            </a:r>
            <a:r>
              <a:rPr lang="en-AU" b="1" baseline="0" dirty="0"/>
              <a:t>Behaviour Support Plans</a:t>
            </a:r>
            <a:r>
              <a:rPr lang="en-AU" baseline="0" dirty="0"/>
              <a:t>.</a:t>
            </a:r>
          </a:p>
          <a:p>
            <a:endParaRPr lang="en-AU" baseline="0" dirty="0"/>
          </a:p>
          <a:p>
            <a:r>
              <a:rPr lang="en-AU" baseline="0" dirty="0"/>
              <a:t>We’ll have a short 15 minute break now for morning tea then come back and discuss roles and responsibilities, NDIS pathways, NDIS planning and supports.</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50</a:t>
            </a:fld>
            <a:endParaRPr lang="en-AU"/>
          </a:p>
        </p:txBody>
      </p:sp>
    </p:spTree>
    <p:extLst>
      <p:ext uri="{BB962C8B-B14F-4D97-AF65-F5344CB8AC3E}">
        <p14:creationId xmlns:p14="http://schemas.microsoft.com/office/powerpoint/2010/main" val="2681410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NOTE: The NDIS will pay for supports</a:t>
            </a:r>
            <a:r>
              <a:rPr lang="en-AU" baseline="0" dirty="0"/>
              <a:t> </a:t>
            </a:r>
            <a:r>
              <a:rPr lang="en-AU" dirty="0"/>
              <a:t>that help carers to better understand their children’s presenting behaviours</a:t>
            </a:r>
            <a:r>
              <a:rPr lang="en-AU" baseline="0" dirty="0"/>
              <a:t>, and it will fund supports that make care more sustainable</a:t>
            </a:r>
            <a:r>
              <a:rPr lang="en-AU" dirty="0"/>
              <a:t>.</a:t>
            </a:r>
          </a:p>
          <a:p>
            <a:endParaRPr lang="en-AU" dirty="0"/>
          </a:p>
          <a:p>
            <a:r>
              <a:rPr lang="en-AU" dirty="0"/>
              <a:t>NDIS supports include counselling for carer sand children, family counselling, Behaviour</a:t>
            </a:r>
            <a:r>
              <a:rPr lang="en-AU" baseline="0" dirty="0"/>
              <a:t> Support Plans. There is a lot of support for the individual child with disability that can help the whole family. You also have a handout about </a:t>
            </a:r>
            <a:r>
              <a:rPr lang="en-AU" b="1" baseline="0" dirty="0"/>
              <a:t>Behaviour Support Plans</a:t>
            </a:r>
            <a:r>
              <a:rPr lang="en-AU" baseline="0" dirty="0"/>
              <a:t>.</a:t>
            </a:r>
          </a:p>
          <a:p>
            <a:endParaRPr lang="en-AU" baseline="0" dirty="0"/>
          </a:p>
          <a:p>
            <a:r>
              <a:rPr lang="en-AU" baseline="0" dirty="0"/>
              <a:t>We’ll have a short 15 minute break now for morning tea then come back and discuss roles and responsibilities, NDIS pathways, NDIS planning and supports.</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51</a:t>
            </a:fld>
            <a:endParaRPr lang="en-AU"/>
          </a:p>
        </p:txBody>
      </p:sp>
    </p:spTree>
    <p:extLst>
      <p:ext uri="{BB962C8B-B14F-4D97-AF65-F5344CB8AC3E}">
        <p14:creationId xmlns:p14="http://schemas.microsoft.com/office/powerpoint/2010/main" val="1102734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Support Coordination</a:t>
            </a:r>
            <a:r>
              <a:rPr lang="en-AU" dirty="0"/>
              <a:t>: </a:t>
            </a:r>
            <a:r>
              <a:rPr lang="en-AU" baseline="0" dirty="0"/>
              <a:t>A support coordinator can only be funded at the plan’s inception, and funds allocated for support coordination cannot be used for anything else. </a:t>
            </a:r>
            <a:endParaRPr lang="en-AU" dirty="0"/>
          </a:p>
          <a:p>
            <a:endParaRPr lang="en-AU" dirty="0"/>
          </a:p>
          <a:p>
            <a:pPr defTabSz="923406">
              <a:defRPr/>
            </a:pPr>
            <a:r>
              <a:rPr lang="en-AU" b="1" dirty="0"/>
              <a:t>A Specialist Support Coordinator </a:t>
            </a:r>
            <a:r>
              <a:rPr lang="en-AU" dirty="0"/>
              <a:t>will be funded where there are additional high or complex needs, such as health, education, or justice services. A Specialist Support Coordinator will be more qualified and experienced –such as an Occupational Therapist, Psychologist or Social Worker.</a:t>
            </a:r>
          </a:p>
          <a:p>
            <a:endParaRPr lang="en-AU" dirty="0"/>
          </a:p>
          <a:p>
            <a:r>
              <a:rPr lang="en-AU" dirty="0"/>
              <a:t>The NDIA makes no recommendations when it comes to choosing a support coordinator. This means that CFS workers need to try and be aware of the quality of local support coordinators so families can choose one who gives good service. </a:t>
            </a:r>
          </a:p>
          <a:p>
            <a:endParaRPr lang="en-AU" dirty="0"/>
          </a:p>
          <a:p>
            <a:r>
              <a:rPr lang="en-AU" dirty="0"/>
              <a:t>Support Coordinators vary</a:t>
            </a:r>
            <a:r>
              <a:rPr lang="en-AU" baseline="0" dirty="0"/>
              <a:t> greatly in quality. They are a paid service provider like any other, and the participant can change providers.</a:t>
            </a:r>
          </a:p>
          <a:p>
            <a:endParaRPr lang="en-AU" baseline="0" dirty="0"/>
          </a:p>
          <a:p>
            <a:endParaRPr lang="en-AU" dirty="0"/>
          </a:p>
          <a:p>
            <a:endParaRPr lang="en-AU" dirty="0"/>
          </a:p>
          <a:p>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52</a:t>
            </a:fld>
            <a:endParaRPr lang="en-AU"/>
          </a:p>
        </p:txBody>
      </p:sp>
    </p:spTree>
    <p:extLst>
      <p:ext uri="{BB962C8B-B14F-4D97-AF65-F5344CB8AC3E}">
        <p14:creationId xmlns:p14="http://schemas.microsoft.com/office/powerpoint/2010/main" val="237620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This slide outlines the learning objectives of today’s session. </a:t>
            </a:r>
          </a:p>
          <a:p>
            <a:endParaRPr lang="en-AU" b="1" dirty="0"/>
          </a:p>
          <a:p>
            <a:r>
              <a:rPr lang="en-AU" b="0" dirty="0"/>
              <a:t>The purpose</a:t>
            </a:r>
            <a:r>
              <a:rPr lang="en-AU" b="0" baseline="0" dirty="0"/>
              <a:t> of the training</a:t>
            </a:r>
            <a:r>
              <a:rPr lang="en-AU" b="0" dirty="0"/>
              <a:t> </a:t>
            </a:r>
            <a:r>
              <a:rPr lang="en-AU" dirty="0"/>
              <a:t>is to provide</a:t>
            </a:r>
            <a:r>
              <a:rPr lang="en-AU" baseline="0" dirty="0"/>
              <a:t> information that will assist you to feel more confident and knowledgeable when working with </a:t>
            </a:r>
            <a:r>
              <a:rPr lang="en-AU" dirty="0"/>
              <a:t>families with disability</a:t>
            </a:r>
          </a:p>
          <a:p>
            <a:r>
              <a:rPr lang="en-AU" dirty="0"/>
              <a:t>This slide outlines the key learning objectives from today. </a:t>
            </a:r>
          </a:p>
          <a:p>
            <a:endParaRPr lang="en-AU" dirty="0"/>
          </a:p>
          <a:p>
            <a:r>
              <a:rPr lang="en-AU" dirty="0"/>
              <a:t>The NDIS represents a significant challenge for families who have to navigate the system. As CFS workers, you have a tremendous opportunity to help families with disability get the best possible support they can to meet their needs.</a:t>
            </a:r>
          </a:p>
          <a:p>
            <a:endParaRPr lang="en-AU" dirty="0"/>
          </a:p>
          <a:p>
            <a:r>
              <a:rPr lang="en-AU" dirty="0"/>
              <a:t>These are the learning objectives</a:t>
            </a:r>
          </a:p>
          <a:p>
            <a:endParaRPr lang="en-AU" dirty="0"/>
          </a:p>
          <a:p>
            <a:pPr marL="218363" indent="-218363">
              <a:buAutoNum type="arabicPeriod"/>
            </a:pPr>
            <a:r>
              <a:rPr lang="en-AU" dirty="0"/>
              <a:t>Learning objectives – (Go through each one) –</a:t>
            </a:r>
            <a:r>
              <a:rPr lang="en-AU" baseline="0" dirty="0"/>
              <a:t> Our workshop today is structured around these main learning objectives. By the end of the session these are the things we hope you have learned.</a:t>
            </a:r>
          </a:p>
          <a:p>
            <a:pPr marL="218363" indent="-218363">
              <a:buAutoNum type="arabicPeriod"/>
            </a:pPr>
            <a:endParaRPr lang="en-AU" dirty="0"/>
          </a:p>
          <a:p>
            <a:r>
              <a:rPr lang="en-AU" dirty="0"/>
              <a:t>2.</a:t>
            </a:r>
            <a:r>
              <a:rPr lang="en-AU" baseline="0" dirty="0"/>
              <a:t> </a:t>
            </a:r>
            <a:r>
              <a:rPr lang="en-AU" dirty="0"/>
              <a:t>Emphasise:</a:t>
            </a:r>
          </a:p>
          <a:p>
            <a:pPr marL="600497" lvl="1" indent="-163772">
              <a:buFont typeface="Arial" panose="020B0604020202020204" pitchFamily="34" charset="0"/>
              <a:buChar char="•"/>
            </a:pPr>
            <a:r>
              <a:rPr lang="en-AU" dirty="0"/>
              <a:t>Your role as CFS experts working with families is more important than ever – </a:t>
            </a:r>
          </a:p>
          <a:p>
            <a:pPr marL="600497" lvl="1" indent="-163772" defTabSz="873449">
              <a:buFont typeface="Arial" panose="020B0604020202020204" pitchFamily="34" charset="0"/>
              <a:buChar char="•"/>
            </a:pPr>
            <a:r>
              <a:rPr lang="en-AU" dirty="0"/>
              <a:t>he challenges with implementing these significant reforms, but on the other hand stress their importance, the valued role of our CSOs and keep people focused on the purpose of the training itself, which is to build knowledge and confidence so that our vulnerable families and kids get the support they need. </a:t>
            </a:r>
          </a:p>
          <a:p>
            <a:pPr marL="600497" lvl="1" indent="-163772">
              <a:buFont typeface="Arial" panose="020B0604020202020204" pitchFamily="34" charset="0"/>
              <a:buChar char="•"/>
            </a:pPr>
            <a:r>
              <a:rPr lang="en-AU" dirty="0"/>
              <a:t>CFS workers  do not need to become experts in disability</a:t>
            </a:r>
          </a:p>
          <a:p>
            <a:pPr marL="600497" lvl="1" indent="-163772">
              <a:buFont typeface="Arial" panose="020B0604020202020204" pitchFamily="34" charset="0"/>
              <a:buChar char="•"/>
            </a:pPr>
            <a:r>
              <a:rPr lang="en-AU" dirty="0"/>
              <a:t>what you do need to know is how to assist families </a:t>
            </a:r>
            <a:r>
              <a:rPr lang="en-AU" baseline="0" dirty="0"/>
              <a:t>to get the NDIS support they need and where to refer them if they are not eligible for the NDIS. </a:t>
            </a:r>
            <a:endParaRPr lang="en-AU" dirty="0"/>
          </a:p>
          <a:p>
            <a:pPr marL="600497" lvl="1" indent="-163772">
              <a:buFont typeface="Arial"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FB645FBC-84C6-4D58-84EB-6E7772CC2852}" type="slidenum">
              <a:rPr lang="en-AU" smtClean="0"/>
              <a:t>53</a:t>
            </a:fld>
            <a:endParaRPr lang="en-AU"/>
          </a:p>
        </p:txBody>
      </p:sp>
    </p:spTree>
    <p:extLst>
      <p:ext uri="{BB962C8B-B14F-4D97-AF65-F5344CB8AC3E}">
        <p14:creationId xmlns:p14="http://schemas.microsoft.com/office/powerpoint/2010/main" val="947733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Plan managers and support coordinators can assist families with their planning.</a:t>
            </a:r>
          </a:p>
          <a:p>
            <a:r>
              <a:rPr lang="en-AU" baseline="0" dirty="0"/>
              <a:t> </a:t>
            </a:r>
          </a:p>
          <a:p>
            <a:r>
              <a:rPr lang="en-AU" b="1" baseline="0" dirty="0"/>
              <a:t>Agency Management</a:t>
            </a:r>
            <a:r>
              <a:rPr lang="en-AU" baseline="0" dirty="0"/>
              <a:t>: This may be the NDIA’s preferred option for complex cases but there is limited availability of service providers</a:t>
            </a:r>
          </a:p>
          <a:p>
            <a:endParaRPr lang="en-AU" baseline="0" dirty="0"/>
          </a:p>
          <a:p>
            <a:r>
              <a:rPr lang="en-AU" b="1" baseline="0" dirty="0"/>
              <a:t>Self Management</a:t>
            </a:r>
            <a:r>
              <a:rPr lang="en-AU" baseline="0" dirty="0"/>
              <a:t>: The individual with disability manages their own planning. While this gives choice and control it can be time consuming and stressful a</a:t>
            </a:r>
            <a:r>
              <a:rPr lang="en-AU" dirty="0"/>
              <a:t>nd can lead to blowing out budgets early if the participant is not skilled</a:t>
            </a:r>
          </a:p>
          <a:p>
            <a:endParaRPr lang="en-AU" dirty="0"/>
          </a:p>
          <a:p>
            <a:r>
              <a:rPr lang="en-AU" b="1" dirty="0"/>
              <a:t>Plan Manager</a:t>
            </a:r>
            <a:r>
              <a:rPr lang="en-AU" dirty="0"/>
              <a:t>: The individual with disability purchases the services of a plan manager to help them manage the budget. </a:t>
            </a:r>
            <a:r>
              <a:rPr lang="en-AU" baseline="0" dirty="0"/>
              <a:t>The funding for this service is added to the plan at the beginning – a once off payment.</a:t>
            </a:r>
          </a:p>
          <a:p>
            <a:endParaRPr lang="en-AU" baseline="0" dirty="0"/>
          </a:p>
          <a:p>
            <a:r>
              <a:rPr lang="en-AU" baseline="0" dirty="0"/>
              <a:t>Individuals can combine some self-management and some NDIA management – that is, they could ask the NDIS to manage just their ‘Core’ budget items, for example. (the ACD person will give examples of how this works).</a:t>
            </a:r>
          </a:p>
          <a:p>
            <a:endParaRPr lang="en-AU" baseline="0" dirty="0"/>
          </a:p>
          <a:p>
            <a:r>
              <a:rPr lang="en-AU" baseline="0" dirty="0"/>
              <a:t>If you attend the planning meeting, make sure your family have a preference when it comes to plan management –the planner will ask!</a:t>
            </a:r>
          </a:p>
          <a:p>
            <a:endParaRPr lang="en-AU" dirty="0"/>
          </a:p>
          <a:p>
            <a:endParaRPr lang="en-AU" dirty="0"/>
          </a:p>
          <a:p>
            <a:endParaRPr lang="en-AU" dirty="0"/>
          </a:p>
          <a:p>
            <a:r>
              <a:rPr lang="en-AU" dirty="0"/>
              <a:t>Resources:</a:t>
            </a:r>
          </a:p>
          <a:p>
            <a:endParaRPr lang="en-AU" dirty="0"/>
          </a:p>
          <a:p>
            <a:r>
              <a:rPr lang="en-AU" dirty="0" err="1"/>
              <a:t>InCharge</a:t>
            </a:r>
            <a:r>
              <a:rPr lang="en-AU" dirty="0"/>
              <a:t>: “A quick guide to what</a:t>
            </a:r>
            <a:r>
              <a:rPr lang="en-AU" baseline="0" dirty="0"/>
              <a:t> happens when you agency manage your NDIS funds”</a:t>
            </a:r>
          </a:p>
          <a:p>
            <a:endParaRPr lang="en-AU" dirty="0"/>
          </a:p>
          <a:p>
            <a:r>
              <a:rPr lang="en-AU" dirty="0"/>
              <a:t>NDIS: “Support Coordination”</a:t>
            </a:r>
          </a:p>
          <a:p>
            <a:r>
              <a:rPr lang="en-AU" dirty="0"/>
              <a:t>DHHS: “DHHS Support Coordination Services”</a:t>
            </a:r>
          </a:p>
          <a:p>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54</a:t>
            </a:fld>
            <a:endParaRPr lang="en-AU"/>
          </a:p>
        </p:txBody>
      </p:sp>
    </p:spTree>
    <p:extLst>
      <p:ext uri="{BB962C8B-B14F-4D97-AF65-F5344CB8AC3E}">
        <p14:creationId xmlns:p14="http://schemas.microsoft.com/office/powerpoint/2010/main" val="540574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List of DFFH-funded supports for carers: https://services.dffh.vic.gov.au/support-carers</a:t>
            </a:r>
          </a:p>
          <a:p>
            <a:endParaRPr lang="en-AU" dirty="0"/>
          </a:p>
          <a:p>
            <a:r>
              <a:rPr lang="en-AU" dirty="0"/>
              <a:t>https://www.carersvictoria.org.au/benefits/victorian-carer-card</a:t>
            </a:r>
          </a:p>
          <a:p>
            <a:endParaRPr lang="en-AU" dirty="0"/>
          </a:p>
          <a:p>
            <a:r>
              <a:rPr lang="en-AU" dirty="0"/>
              <a:t>https://www.carersvictoria.org.au/benefits/travel-on-public-transport-victorian-government</a:t>
            </a:r>
          </a:p>
          <a:p>
            <a:endParaRPr lang="en-AU" dirty="0"/>
          </a:p>
          <a:p>
            <a:r>
              <a:rPr lang="en-AU" dirty="0"/>
              <a:t>https://www.servicesaustralia.gov.au/mobility-allowance</a:t>
            </a:r>
          </a:p>
          <a:p>
            <a:endParaRPr lang="en-AU" dirty="0"/>
          </a:p>
          <a:p>
            <a:r>
              <a:rPr lang="en-AU" dirty="0"/>
              <a:t>https://safetransport.vic.gov.au/on-the-road/multi-purpose-taxi-program/mptp-members/</a:t>
            </a:r>
          </a:p>
          <a:p>
            <a:endParaRPr lang="en-AU" dirty="0"/>
          </a:p>
          <a:p>
            <a:endParaRPr lang="en-AU" dirty="0"/>
          </a:p>
          <a:p>
            <a:r>
              <a:rPr lang="en-AU" dirty="0"/>
              <a:t>List of businesses that accept Companion Cards (alphabetical order):  https://www.companioncard.vic.gov.au/sites/default/files/documents/202104/Companion%20Card%20Affiliates%20list%20_alphabetised.pdf</a:t>
            </a:r>
          </a:p>
          <a:p>
            <a:endParaRPr lang="en-AU" dirty="0"/>
          </a:p>
          <a:p>
            <a:r>
              <a:rPr lang="en-AU" dirty="0"/>
              <a:t>The same list, but in order of postcode: https://www.companioncard.vic.gov.au/sites/default/files/documents/202101/Companion%20Card%20Affiliates%20List_postcode.pdf</a:t>
            </a:r>
          </a:p>
          <a:p>
            <a:endParaRPr lang="en-AU" dirty="0"/>
          </a:p>
          <a:p>
            <a:endParaRPr lang="en-AU" dirty="0"/>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55</a:t>
            </a:fld>
            <a:endParaRPr lang="en-AU"/>
          </a:p>
        </p:txBody>
      </p:sp>
    </p:spTree>
    <p:extLst>
      <p:ext uri="{BB962C8B-B14F-4D97-AF65-F5344CB8AC3E}">
        <p14:creationId xmlns:p14="http://schemas.microsoft.com/office/powerpoint/2010/main" val="2993170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https://mycarespace.com.au/</a:t>
            </a:r>
          </a:p>
          <a:p>
            <a:endParaRPr lang="en-AU" dirty="0"/>
          </a:p>
          <a:p>
            <a:r>
              <a:rPr lang="en-AU" dirty="0"/>
              <a:t>https://www.carersvictoria.org.au/benefits/travel-on-public-transport-victorian-government</a:t>
            </a:r>
          </a:p>
          <a:p>
            <a:endParaRPr lang="en-AU" dirty="0"/>
          </a:p>
          <a:p>
            <a:r>
              <a:rPr lang="en-AU" dirty="0"/>
              <a:t>https://www.disabilitygateway.gov.au/advanced-search?f[0]=tags:17561</a:t>
            </a:r>
          </a:p>
          <a:p>
            <a:endParaRPr lang="en-AU" dirty="0"/>
          </a:p>
          <a:p>
            <a:r>
              <a:rPr lang="en-AU" dirty="0"/>
              <a:t>https://keyassets.org.au/services/foster-care/support-for-carers</a:t>
            </a:r>
          </a:p>
          <a:p>
            <a:endParaRPr lang="en-AU" dirty="0"/>
          </a:p>
          <a:p>
            <a:r>
              <a:rPr lang="en-AU" dirty="0"/>
              <a:t>https://www.ozchild.org.au/</a:t>
            </a:r>
          </a:p>
          <a:p>
            <a:endParaRPr lang="en-AU" dirty="0"/>
          </a:p>
          <a:p>
            <a:r>
              <a:rPr lang="en-AU" dirty="0"/>
              <a:t>https://raisingchildren.net.au/disability/ndis/about-ndis/ndis-faqs</a:t>
            </a:r>
          </a:p>
        </p:txBody>
      </p:sp>
      <p:sp>
        <p:nvSpPr>
          <p:cNvPr id="4" name="Slide Number Placeholder 3"/>
          <p:cNvSpPr>
            <a:spLocks noGrp="1"/>
          </p:cNvSpPr>
          <p:nvPr>
            <p:ph type="sldNum" sz="quarter" idx="10"/>
          </p:nvPr>
        </p:nvSpPr>
        <p:spPr/>
        <p:txBody>
          <a:bodyPr/>
          <a:lstStyle/>
          <a:p>
            <a:fld id="{FB645FBC-84C6-4D58-84EB-6E7772CC2852}" type="slidenum">
              <a:rPr lang="en-AU" smtClean="0"/>
              <a:t>56</a:t>
            </a:fld>
            <a:endParaRPr lang="en-AU"/>
          </a:p>
        </p:txBody>
      </p:sp>
    </p:spTree>
    <p:extLst>
      <p:ext uri="{BB962C8B-B14F-4D97-AF65-F5344CB8AC3E}">
        <p14:creationId xmlns:p14="http://schemas.microsoft.com/office/powerpoint/2010/main" val="1532706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Link to Finding Supports Page</a:t>
            </a:r>
          </a:p>
          <a:p>
            <a:endParaRPr lang="en-AU" b="0" baseline="0" dirty="0"/>
          </a:p>
          <a:p>
            <a:r>
              <a:rPr lang="en-AU" b="0" baseline="0" dirty="0"/>
              <a:t>Link to </a:t>
            </a:r>
          </a:p>
        </p:txBody>
      </p:sp>
      <p:sp>
        <p:nvSpPr>
          <p:cNvPr id="4" name="Slide Number Placeholder 3"/>
          <p:cNvSpPr>
            <a:spLocks noGrp="1"/>
          </p:cNvSpPr>
          <p:nvPr>
            <p:ph type="sldNum" sz="quarter" idx="10"/>
          </p:nvPr>
        </p:nvSpPr>
        <p:spPr/>
        <p:txBody>
          <a:bodyPr/>
          <a:lstStyle/>
          <a:p>
            <a:fld id="{FB645FBC-84C6-4D58-84EB-6E7772CC2852}" type="slidenum">
              <a:rPr lang="en-AU" smtClean="0"/>
              <a:t>57</a:t>
            </a:fld>
            <a:endParaRPr lang="en-AU"/>
          </a:p>
        </p:txBody>
      </p:sp>
    </p:spTree>
    <p:extLst>
      <p:ext uri="{BB962C8B-B14F-4D97-AF65-F5344CB8AC3E}">
        <p14:creationId xmlns:p14="http://schemas.microsoft.com/office/powerpoint/2010/main" val="369983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NDIS compared to health system: </a:t>
            </a:r>
          </a:p>
          <a:p>
            <a:r>
              <a:rPr lang="en-AU" baseline="0" dirty="0"/>
              <a:t>https://ourguidelines.ndis.gov.au/how-ndis-supports-work-menu/mainstream-and-community-supports/who-responsible-supports-you-need/health</a:t>
            </a:r>
          </a:p>
          <a:p>
            <a:endParaRPr lang="en-AU" baseline="0" dirty="0"/>
          </a:p>
          <a:p>
            <a:pPr marL="228600" indent="-228600">
              <a:buAutoNum type="arabicPeriod"/>
            </a:pPr>
            <a:r>
              <a:rPr lang="en-AU" baseline="0" dirty="0"/>
              <a:t>NDIS Act s7.6</a:t>
            </a:r>
          </a:p>
          <a:p>
            <a:pPr marL="228600" indent="-228600">
              <a:buAutoNum type="arabicPeriod"/>
            </a:pPr>
            <a:endParaRPr lang="en-AU" baseline="0" dirty="0"/>
          </a:p>
          <a:p>
            <a:pPr marL="228600" indent="-228600">
              <a:buAutoNum type="arabicPeriod"/>
            </a:pPr>
            <a:endParaRPr lang="en-AU" baseline="0" dirty="0"/>
          </a:p>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6</a:t>
            </a:fld>
            <a:endParaRPr lang="en-AU"/>
          </a:p>
        </p:txBody>
      </p:sp>
    </p:spTree>
    <p:extLst>
      <p:ext uri="{BB962C8B-B14F-4D97-AF65-F5344CB8AC3E}">
        <p14:creationId xmlns:p14="http://schemas.microsoft.com/office/powerpoint/2010/main" val="363298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7</a:t>
            </a:fld>
            <a:endParaRPr lang="en-AU"/>
          </a:p>
        </p:txBody>
      </p:sp>
    </p:spTree>
    <p:extLst>
      <p:ext uri="{BB962C8B-B14F-4D97-AF65-F5344CB8AC3E}">
        <p14:creationId xmlns:p14="http://schemas.microsoft.com/office/powerpoint/2010/main" val="142391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990033"/>
                </a:solidFill>
              </a:rPr>
              <a:t>If a particular behaviour or symptom is described in such a way that </a:t>
            </a:r>
            <a:r>
              <a:rPr lang="en-AU" sz="1200" b="1" i="1" dirty="0">
                <a:solidFill>
                  <a:srgbClr val="990033"/>
                </a:solidFill>
              </a:rPr>
              <a:t>someone without a lifetime disability </a:t>
            </a:r>
            <a:r>
              <a:rPr lang="en-AU" sz="1200" dirty="0">
                <a:solidFill>
                  <a:srgbClr val="990033"/>
                </a:solidFill>
              </a:rPr>
              <a:t>could also have it, the NDIS is likely to knock back support for it</a:t>
            </a:r>
            <a:endParaRPr lang="en-AU" sz="1200" i="1" dirty="0">
              <a:solidFill>
                <a:srgbClr val="990033"/>
              </a:solidFill>
            </a:endParaRPr>
          </a:p>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8</a:t>
            </a:fld>
            <a:endParaRPr lang="en-AU"/>
          </a:p>
        </p:txBody>
      </p:sp>
    </p:spTree>
    <p:extLst>
      <p:ext uri="{BB962C8B-B14F-4D97-AF65-F5344CB8AC3E}">
        <p14:creationId xmlns:p14="http://schemas.microsoft.com/office/powerpoint/2010/main" val="230069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B645FBC-84C6-4D58-84EB-6E7772CC2852}" type="slidenum">
              <a:rPr lang="en-AU" smtClean="0"/>
              <a:t>9</a:t>
            </a:fld>
            <a:endParaRPr lang="en-AU"/>
          </a:p>
        </p:txBody>
      </p:sp>
    </p:spTree>
    <p:extLst>
      <p:ext uri="{BB962C8B-B14F-4D97-AF65-F5344CB8AC3E}">
        <p14:creationId xmlns:p14="http://schemas.microsoft.com/office/powerpoint/2010/main" val="30900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70EA5C4-DEA0-4C50-9271-BD13350DDB8F}" type="datetimeFigureOut">
              <a:rPr lang="en-AU" smtClean="0"/>
              <a:t>6/12/2023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195487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70EA5C4-DEA0-4C50-9271-BD13350DDB8F}" type="datetimeFigureOut">
              <a:rPr lang="en-AU" smtClean="0"/>
              <a:t>6/12/2023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36667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70EA5C4-DEA0-4C50-9271-BD13350DDB8F}" type="datetimeFigureOut">
              <a:rPr lang="en-AU" smtClean="0"/>
              <a:t>6/12/2023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372482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0" name="Rectangle 29"/>
          <p:cNvSpPr/>
          <p:nvPr userDrawn="1"/>
        </p:nvSpPr>
        <p:spPr>
          <a:xfrm>
            <a:off x="-34805" y="3068959"/>
            <a:ext cx="9213610" cy="37890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pPr algn="ctr"/>
            <a:endParaRPr lang="en-US" dirty="0">
              <a:latin typeface="Open Sans Light"/>
            </a:endParaRPr>
          </a:p>
        </p:txBody>
      </p:sp>
      <p:grpSp>
        <p:nvGrpSpPr>
          <p:cNvPr id="18" name="Group 17"/>
          <p:cNvGrpSpPr/>
          <p:nvPr userDrawn="1"/>
        </p:nvGrpSpPr>
        <p:grpSpPr>
          <a:xfrm>
            <a:off x="-9148" y="6399360"/>
            <a:ext cx="9178805" cy="270000"/>
            <a:chOff x="-46412" y="2333863"/>
            <a:chExt cx="24310670" cy="630000"/>
          </a:xfrm>
        </p:grpSpPr>
        <p:sp>
          <p:nvSpPr>
            <p:cNvPr id="19" name="Rectangle 18"/>
            <p:cNvSpPr/>
            <p:nvPr userDrawn="1"/>
          </p:nvSpPr>
          <p:spPr>
            <a:xfrm>
              <a:off x="9670332" y="2333863"/>
              <a:ext cx="2448000" cy="63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0" name="Rectangle 19"/>
            <p:cNvSpPr/>
            <p:nvPr userDrawn="1"/>
          </p:nvSpPr>
          <p:spPr>
            <a:xfrm>
              <a:off x="-46412" y="2333863"/>
              <a:ext cx="2448000" cy="63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1" name="Rectangle 20"/>
            <p:cNvSpPr/>
            <p:nvPr userDrawn="1"/>
          </p:nvSpPr>
          <p:spPr>
            <a:xfrm>
              <a:off x="2382774" y="2333863"/>
              <a:ext cx="2448000" cy="630000"/>
            </a:xfrm>
            <a:prstGeom prst="rect">
              <a:avLst/>
            </a:prstGeom>
            <a:solidFill>
              <a:srgbClr val="F6B9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2" name="Rectangle 21"/>
            <p:cNvSpPr/>
            <p:nvPr userDrawn="1"/>
          </p:nvSpPr>
          <p:spPr>
            <a:xfrm>
              <a:off x="4811960" y="2333863"/>
              <a:ext cx="2448000" cy="63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3" name="Rectangle 22"/>
            <p:cNvSpPr/>
            <p:nvPr userDrawn="1"/>
          </p:nvSpPr>
          <p:spPr>
            <a:xfrm>
              <a:off x="7241146" y="2333863"/>
              <a:ext cx="2448000" cy="63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4" name="Rectangle 23"/>
            <p:cNvSpPr/>
            <p:nvPr userDrawn="1"/>
          </p:nvSpPr>
          <p:spPr>
            <a:xfrm>
              <a:off x="21816258" y="2333863"/>
              <a:ext cx="2448000" cy="630000"/>
            </a:xfrm>
            <a:prstGeom prst="rect">
              <a:avLst/>
            </a:prstGeom>
            <a:solidFill>
              <a:srgbClr val="F29E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5" name="Rectangle 24"/>
            <p:cNvSpPr/>
            <p:nvPr userDrawn="1"/>
          </p:nvSpPr>
          <p:spPr>
            <a:xfrm>
              <a:off x="12099518" y="2333863"/>
              <a:ext cx="2448000" cy="630000"/>
            </a:xfrm>
            <a:prstGeom prst="rect">
              <a:avLst/>
            </a:prstGeom>
            <a:solidFill>
              <a:srgbClr val="0D75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6" name="Rectangle 25"/>
            <p:cNvSpPr/>
            <p:nvPr userDrawn="1"/>
          </p:nvSpPr>
          <p:spPr>
            <a:xfrm>
              <a:off x="14528704" y="2333863"/>
              <a:ext cx="2448000" cy="63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7" name="Rectangle 26"/>
            <p:cNvSpPr/>
            <p:nvPr userDrawn="1"/>
          </p:nvSpPr>
          <p:spPr>
            <a:xfrm>
              <a:off x="16957890" y="2333863"/>
              <a:ext cx="2448000" cy="6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28" name="Rectangle 27"/>
            <p:cNvSpPr/>
            <p:nvPr userDrawn="1"/>
          </p:nvSpPr>
          <p:spPr>
            <a:xfrm>
              <a:off x="19387076" y="2333863"/>
              <a:ext cx="2448000" cy="630000"/>
            </a:xfrm>
            <a:prstGeom prst="rect">
              <a:avLst/>
            </a:prstGeom>
            <a:solidFill>
              <a:srgbClr val="FDC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
        <p:nvSpPr>
          <p:cNvPr id="31" name="Rectangle 30"/>
          <p:cNvSpPr/>
          <p:nvPr userDrawn="1"/>
        </p:nvSpPr>
        <p:spPr>
          <a:xfrm>
            <a:off x="-18732" y="319"/>
            <a:ext cx="9178290" cy="3068640"/>
          </a:xfrm>
          <a:prstGeom prst="rect">
            <a:avLst/>
          </a:prstGeom>
          <a:solidFill>
            <a:srgbClr val="0E2A45"/>
          </a:solidFill>
          <a:ln>
            <a:noFill/>
          </a:ln>
          <a:effectLst/>
        </p:spPr>
        <p:style>
          <a:lnRef idx="1">
            <a:schemeClr val="accent1"/>
          </a:lnRef>
          <a:fillRef idx="3">
            <a:schemeClr val="accent1"/>
          </a:fillRef>
          <a:effectRef idx="2">
            <a:schemeClr val="accent1"/>
          </a:effectRef>
          <a:fontRef idx="minor">
            <a:schemeClr val="lt1"/>
          </a:fontRef>
        </p:style>
        <p:txBody>
          <a:bodyPr lIns="35561" tIns="17781" rIns="35561" bIns="17781" spcCol="0" rtlCol="0" anchor="ctr"/>
          <a:lstStyle/>
          <a:p>
            <a:endParaRPr lang="en-AU"/>
          </a:p>
        </p:txBody>
      </p:sp>
    </p:spTree>
    <p:extLst>
      <p:ext uri="{BB962C8B-B14F-4D97-AF65-F5344CB8AC3E}">
        <p14:creationId xmlns:p14="http://schemas.microsoft.com/office/powerpoint/2010/main" val="31232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lvl1pPr>
              <a:defRPr sz="2400"/>
            </a:lvl1pPr>
          </a:lstStyle>
          <a:p>
            <a:r>
              <a:rPr lang="en-AU" dirty="0"/>
              <a:t>Click to edit Master title style</a:t>
            </a:r>
            <a:endParaRPr lang="en-US" dirty="0"/>
          </a:p>
        </p:txBody>
      </p:sp>
      <p:sp>
        <p:nvSpPr>
          <p:cNvPr id="31" name="Text Placeholder 30"/>
          <p:cNvSpPr>
            <a:spLocks noGrp="1"/>
          </p:cNvSpPr>
          <p:nvPr>
            <p:ph type="body" sz="quarter" idx="10"/>
          </p:nvPr>
        </p:nvSpPr>
        <p:spPr>
          <a:xfrm>
            <a:off x="626784" y="1989933"/>
            <a:ext cx="6109297" cy="4487068"/>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8628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70EA5C4-DEA0-4C50-9271-BD13350DDB8F}" type="datetimeFigureOut">
              <a:rPr lang="en-AU" smtClean="0"/>
              <a:t>6/12/2023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12057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0EA5C4-DEA0-4C50-9271-BD13350DDB8F}" type="datetimeFigureOut">
              <a:rPr lang="en-AU" smtClean="0"/>
              <a:t>6/12/2023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351051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70EA5C4-DEA0-4C50-9271-BD13350DDB8F}" type="datetimeFigureOut">
              <a:rPr lang="en-AU" smtClean="0"/>
              <a:t>6/12/2023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187946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70EA5C4-DEA0-4C50-9271-BD13350DDB8F}" type="datetimeFigureOut">
              <a:rPr lang="en-AU" smtClean="0"/>
              <a:t>6/12/2023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423803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70EA5C4-DEA0-4C50-9271-BD13350DDB8F}" type="datetimeFigureOut">
              <a:rPr lang="en-AU" smtClean="0"/>
              <a:t>6/12/2023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241847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EA5C4-DEA0-4C50-9271-BD13350DDB8F}" type="datetimeFigureOut">
              <a:rPr lang="en-AU" smtClean="0"/>
              <a:t>6/12/2023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209211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EA5C4-DEA0-4C50-9271-BD13350DDB8F}" type="datetimeFigureOut">
              <a:rPr lang="en-AU" smtClean="0"/>
              <a:t>6/12/2023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112002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EA5C4-DEA0-4C50-9271-BD13350DDB8F}" type="datetimeFigureOut">
              <a:rPr lang="en-AU" smtClean="0"/>
              <a:t>6/12/2023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E10F22-EEB4-4D4F-A252-7BEA0548E051}" type="slidenum">
              <a:rPr lang="en-AU" smtClean="0"/>
              <a:t>‹#›</a:t>
            </a:fld>
            <a:endParaRPr lang="en-AU"/>
          </a:p>
        </p:txBody>
      </p:sp>
    </p:spTree>
    <p:extLst>
      <p:ext uri="{BB962C8B-B14F-4D97-AF65-F5344CB8AC3E}">
        <p14:creationId xmlns:p14="http://schemas.microsoft.com/office/powerpoint/2010/main" val="425375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EA5C4-DEA0-4C50-9271-BD13350DDB8F}" type="datetimeFigureOut">
              <a:rPr lang="en-AU" smtClean="0"/>
              <a:t>6/12/2023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0F22-EEB4-4D4F-A252-7BEA0548E051}" type="slidenum">
              <a:rPr lang="en-AU" smtClean="0"/>
              <a:t>‹#›</a:t>
            </a:fld>
            <a:endParaRPr lang="en-AU"/>
          </a:p>
        </p:txBody>
      </p:sp>
    </p:spTree>
    <p:extLst>
      <p:ext uri="{BB962C8B-B14F-4D97-AF65-F5344CB8AC3E}">
        <p14:creationId xmlns:p14="http://schemas.microsoft.com/office/powerpoint/2010/main" val="159086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10.gif"/><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0.xml"/><Relationship Id="rId5" Type="http://schemas.openxmlformats.org/officeDocument/2006/relationships/chart" Target="../charts/chart1.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39.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47.xml"/><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48.xml"/><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49.xml"/><Relationship Id="rId4" Type="http://schemas.openxmlformats.org/officeDocument/2006/relationships/image" Target="../media/image5.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51.xml"/><Relationship Id="rId4" Type="http://schemas.openxmlformats.org/officeDocument/2006/relationships/image" Target="../media/image5.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5.jp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01E8AE-98D0-4A3F-A3C4-180A35FF6887}"/>
              </a:ext>
              <a:ext uri="{C183D7F6-B498-43B3-948B-1728B52AA6E4}">
                <adec:decorative xmlns:adec="http://schemas.microsoft.com/office/drawing/2017/decorative" val="1"/>
              </a:ext>
            </a:extLst>
          </p:cNvPr>
          <p:cNvPicPr>
            <a:picLocks noChangeAspect="1"/>
          </p:cNvPicPr>
          <p:nvPr/>
        </p:nvPicPr>
        <p:blipFill rotWithShape="1">
          <a:blip r:embed="rId4"/>
          <a:srcRect r="14442" b="55134"/>
          <a:stretch/>
        </p:blipFill>
        <p:spPr>
          <a:xfrm>
            <a:off x="-108520" y="3275654"/>
            <a:ext cx="9361040" cy="3582346"/>
          </a:xfrm>
          <a:prstGeom prst="rect">
            <a:avLst/>
          </a:prstGeom>
        </p:spPr>
      </p:pic>
      <p:sp>
        <p:nvSpPr>
          <p:cNvPr id="4" name="Rectangle 3"/>
          <p:cNvSpPr/>
          <p:nvPr/>
        </p:nvSpPr>
        <p:spPr>
          <a:xfrm>
            <a:off x="-108520" y="3948136"/>
            <a:ext cx="9361040" cy="2909864"/>
          </a:xfrm>
          <a:prstGeom prst="rect">
            <a:avLst/>
          </a:prstGeom>
          <a:solidFill>
            <a:srgbClr val="21154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B868727D-A59D-4B4D-9E0B-1CD444988442}"/>
              </a:ext>
            </a:extLst>
          </p:cNvPr>
          <p:cNvSpPr/>
          <p:nvPr/>
        </p:nvSpPr>
        <p:spPr>
          <a:xfrm>
            <a:off x="-108520" y="0"/>
            <a:ext cx="9361040" cy="3948136"/>
          </a:xfrm>
          <a:prstGeom prst="rect">
            <a:avLst/>
          </a:prstGeom>
          <a:solidFill>
            <a:srgbClr val="21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B79BAECA-5D58-4ADC-92DA-C46495DA7B24}"/>
              </a:ext>
            </a:extLst>
          </p:cNvPr>
          <p:cNvGrpSpPr/>
          <p:nvPr/>
        </p:nvGrpSpPr>
        <p:grpSpPr>
          <a:xfrm>
            <a:off x="2843808" y="215287"/>
            <a:ext cx="3456384" cy="1560969"/>
            <a:chOff x="18173" y="197268"/>
            <a:chExt cx="3581211" cy="1431532"/>
          </a:xfrm>
        </p:grpSpPr>
        <p:pic>
          <p:nvPicPr>
            <p:cNvPr id="13" name="Picture 12">
              <a:extLst>
                <a:ext uri="{FF2B5EF4-FFF2-40B4-BE49-F238E27FC236}">
                  <a16:creationId xmlns:a16="http://schemas.microsoft.com/office/drawing/2014/main" id="{0998F01B-933F-4978-9345-FFBF6373BBDE}"/>
                </a:ext>
                <a:ext uri="{C183D7F6-B498-43B3-948B-1728B52AA6E4}">
                  <adec:decorative xmlns:adec="http://schemas.microsoft.com/office/drawing/2017/decorative" val="1"/>
                </a:ext>
              </a:extLst>
            </p:cNvPr>
            <p:cNvPicPr>
              <a:picLocks noChangeAspect="1"/>
            </p:cNvPicPr>
            <p:nvPr/>
          </p:nvPicPr>
          <p:blipFill rotWithShape="1">
            <a:blip r:embed="rId5"/>
            <a:srcRect l="60298"/>
            <a:stretch/>
          </p:blipFill>
          <p:spPr>
            <a:xfrm>
              <a:off x="18173" y="197268"/>
              <a:ext cx="829374" cy="1145243"/>
            </a:xfrm>
            <a:prstGeom prst="rect">
              <a:avLst/>
            </a:prstGeom>
          </p:spPr>
        </p:pic>
        <p:pic>
          <p:nvPicPr>
            <p:cNvPr id="14" name="Picture 13">
              <a:extLst>
                <a:ext uri="{FF2B5EF4-FFF2-40B4-BE49-F238E27FC236}">
                  <a16:creationId xmlns:a16="http://schemas.microsoft.com/office/drawing/2014/main" id="{E5EBC836-3010-4A15-B166-B1ABE704703A}"/>
                </a:ext>
                <a:ext uri="{C183D7F6-B498-43B3-948B-1728B52AA6E4}">
                  <adec:decorative xmlns:adec="http://schemas.microsoft.com/office/drawing/2017/decorative" val="1"/>
                </a:ext>
              </a:extLst>
            </p:cNvPr>
            <p:cNvPicPr>
              <a:picLocks noChangeAspect="1"/>
            </p:cNvPicPr>
            <p:nvPr/>
          </p:nvPicPr>
          <p:blipFill rotWithShape="1">
            <a:blip r:embed="rId6"/>
            <a:srcRect l="68512" t="87752" r="-400" b="195"/>
            <a:stretch/>
          </p:blipFill>
          <p:spPr>
            <a:xfrm>
              <a:off x="683568" y="805431"/>
              <a:ext cx="2915816" cy="823369"/>
            </a:xfrm>
            <a:prstGeom prst="rect">
              <a:avLst/>
            </a:prstGeom>
          </p:spPr>
        </p:pic>
      </p:grpSp>
      <p:sp>
        <p:nvSpPr>
          <p:cNvPr id="20" name="Title 1"/>
          <p:cNvSpPr txBox="1">
            <a:spLocks/>
          </p:cNvSpPr>
          <p:nvPr/>
        </p:nvSpPr>
        <p:spPr>
          <a:xfrm>
            <a:off x="0" y="3948136"/>
            <a:ext cx="9113253" cy="24958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000" b="1" kern="800" dirty="0">
                <a:solidFill>
                  <a:schemeClr val="bg1"/>
                </a:solidFill>
              </a:rPr>
              <a:t>NDIS for Carers</a:t>
            </a:r>
          </a:p>
        </p:txBody>
      </p:sp>
      <p:pic>
        <p:nvPicPr>
          <p:cNvPr id="1026" name="Picture 2" descr="Carer Kafe">
            <a:extLst>
              <a:ext uri="{FF2B5EF4-FFF2-40B4-BE49-F238E27FC236}">
                <a16:creationId xmlns:a16="http://schemas.microsoft.com/office/drawing/2014/main" id="{96C22027-3E88-6A5A-29A7-64AC3AC10B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0046" y="2068084"/>
            <a:ext cx="5323908" cy="13543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60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0DF0D3C-2C3D-4C23-822A-171211AF772C}"/>
              </a:ext>
            </a:extLst>
          </p:cNvPr>
          <p:cNvGrpSpPr/>
          <p:nvPr/>
        </p:nvGrpSpPr>
        <p:grpSpPr>
          <a:xfrm>
            <a:off x="-180528" y="-243408"/>
            <a:ext cx="9404944" cy="2079430"/>
            <a:chOff x="1331640" y="6569999"/>
            <a:chExt cx="9368791" cy="2049316"/>
          </a:xfrm>
        </p:grpSpPr>
        <p:pic>
          <p:nvPicPr>
            <p:cNvPr id="13" name="Picture 12">
              <a:extLst>
                <a:ext uri="{FF2B5EF4-FFF2-40B4-BE49-F238E27FC236}">
                  <a16:creationId xmlns:a16="http://schemas.microsoft.com/office/drawing/2014/main" id="{7C12913F-7D29-46F2-9057-1D4C74D65704}"/>
                </a:ext>
                <a:ext uri="{C183D7F6-B498-43B3-948B-1728B52AA6E4}">
                  <adec:decorative xmlns:adec="http://schemas.microsoft.com/office/drawing/2017/decorative" val="1"/>
                </a:ext>
              </a:extLst>
            </p:cNvPr>
            <p:cNvPicPr>
              <a:picLocks noChangeAspect="1"/>
            </p:cNvPicPr>
            <p:nvPr/>
          </p:nvPicPr>
          <p:blipFill rotWithShape="1">
            <a:blip r:embed="rId3"/>
            <a:srcRect t="23647" b="48321"/>
            <a:stretch/>
          </p:blipFill>
          <p:spPr>
            <a:xfrm>
              <a:off x="1331640" y="6569999"/>
              <a:ext cx="9368791" cy="2038706"/>
            </a:xfrm>
            <a:prstGeom prst="rect">
              <a:avLst/>
            </a:prstGeom>
          </p:spPr>
        </p:pic>
        <p:sp>
          <p:nvSpPr>
            <p:cNvPr id="14" name="Rectangle 13">
              <a:extLst>
                <a:ext uri="{FF2B5EF4-FFF2-40B4-BE49-F238E27FC236}">
                  <a16:creationId xmlns:a16="http://schemas.microsoft.com/office/drawing/2014/main" id="{57C2CBF3-D155-4B18-835B-6A1A5954950D}"/>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Rectangle 5"/>
          <p:cNvSpPr/>
          <p:nvPr/>
        </p:nvSpPr>
        <p:spPr>
          <a:xfrm flipH="1">
            <a:off x="5796136" y="1836022"/>
            <a:ext cx="3347864" cy="5054647"/>
          </a:xfrm>
          <a:prstGeom prst="rect">
            <a:avLst/>
          </a:prstGeom>
          <a:gradFill flip="none" rotWithShape="1">
            <a:gsLst>
              <a:gs pos="93000">
                <a:schemeClr val="accent6">
                  <a:lumMod val="40000"/>
                  <a:lumOff val="60000"/>
                  <a:alpha val="34000"/>
                </a:schemeClr>
              </a:gs>
              <a:gs pos="79000">
                <a:schemeClr val="bg1">
                  <a:alpha val="3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Access: how does the NDIS define disability?</a:t>
            </a:r>
          </a:p>
        </p:txBody>
      </p:sp>
      <p:sp>
        <p:nvSpPr>
          <p:cNvPr id="3" name="Text Placeholder 2"/>
          <p:cNvSpPr>
            <a:spLocks noGrp="1"/>
          </p:cNvSpPr>
          <p:nvPr>
            <p:ph type="body" sz="quarter" idx="10"/>
          </p:nvPr>
        </p:nvSpPr>
        <p:spPr>
          <a:xfrm>
            <a:off x="323528" y="1772816"/>
            <a:ext cx="8496944" cy="4704185"/>
          </a:xfrm>
        </p:spPr>
        <p:txBody>
          <a:bodyPr>
            <a:normAutofit/>
          </a:bodyPr>
          <a:lstStyle/>
          <a:p>
            <a:pPr marL="0" indent="0">
              <a:buNone/>
            </a:pPr>
            <a:endParaRPr lang="en-AU" sz="3300" dirty="0"/>
          </a:p>
          <a:p>
            <a:endParaRPr lang="en-AU" sz="3300" dirty="0"/>
          </a:p>
          <a:p>
            <a:endParaRPr lang="en-AU" sz="3300" dirty="0"/>
          </a:p>
          <a:p>
            <a:endParaRPr lang="en-AU" sz="3300" dirty="0"/>
          </a:p>
          <a:p>
            <a:pPr marL="0" lvl="0" indent="0">
              <a:buNone/>
            </a:pPr>
            <a:endParaRPr lang="en-AU" sz="2400" dirty="0"/>
          </a:p>
          <a:p>
            <a:pPr marL="0" lvl="0" indent="0">
              <a:buNone/>
            </a:pPr>
            <a:endParaRPr lang="en-AU" sz="2400" dirty="0"/>
          </a:p>
        </p:txBody>
      </p:sp>
      <p:pic>
        <p:nvPicPr>
          <p:cNvPr id="1026"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b="15719"/>
          <a:stretch/>
        </p:blipFill>
        <p:spPr bwMode="auto">
          <a:xfrm>
            <a:off x="1907704" y="1942511"/>
            <a:ext cx="6192688" cy="3780151"/>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sosceles Triangle 7"/>
          <p:cNvSpPr/>
          <p:nvPr/>
        </p:nvSpPr>
        <p:spPr>
          <a:xfrm>
            <a:off x="2998784" y="2112579"/>
            <a:ext cx="3259751" cy="2475187"/>
          </a:xfrm>
          <a:prstGeom prst="triangle">
            <a:avLst/>
          </a:prstGeom>
          <a:noFill/>
          <a:ln>
            <a:solidFill>
              <a:srgbClr val="FFFF00">
                <a:alpha val="23000"/>
              </a:srgbClr>
            </a:solidFill>
          </a:ln>
          <a:effectLst>
            <a:glow rad="127000">
              <a:srgbClr val="FFFF00">
                <a:alpha val="5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BF283A48-8A23-479C-8F58-ABE3D3E25593}"/>
              </a:ext>
            </a:extLst>
          </p:cNvPr>
          <p:cNvGrpSpPr/>
          <p:nvPr/>
        </p:nvGrpSpPr>
        <p:grpSpPr>
          <a:xfrm>
            <a:off x="5292079" y="5620821"/>
            <a:ext cx="2160241" cy="1171814"/>
            <a:chOff x="5292079" y="5620821"/>
            <a:chExt cx="2160241" cy="1171814"/>
          </a:xfrm>
        </p:grpSpPr>
        <p:sp>
          <p:nvSpPr>
            <p:cNvPr id="4" name="Isosceles Triangle 3">
              <a:extLst>
                <a:ext uri="{FF2B5EF4-FFF2-40B4-BE49-F238E27FC236}">
                  <a16:creationId xmlns:a16="http://schemas.microsoft.com/office/drawing/2014/main" id="{A3C2CF09-26EB-4BBD-9C32-4F1AB02D8B68}"/>
                </a:ext>
              </a:extLst>
            </p:cNvPr>
            <p:cNvSpPr/>
            <p:nvPr/>
          </p:nvSpPr>
          <p:spPr>
            <a:xfrm rot="10800000">
              <a:off x="5580112" y="5842228"/>
              <a:ext cx="1224136" cy="950407"/>
            </a:xfrm>
            <a:prstGeom prst="triangle">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428C30ED-B1C3-4DA4-8DA0-6E33471B6AAC}"/>
                </a:ext>
              </a:extLst>
            </p:cNvPr>
            <p:cNvSpPr/>
            <p:nvPr/>
          </p:nvSpPr>
          <p:spPr>
            <a:xfrm>
              <a:off x="5292079" y="5620821"/>
              <a:ext cx="2160241" cy="432048"/>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Rectangle 9">
            <a:extLst>
              <a:ext uri="{FF2B5EF4-FFF2-40B4-BE49-F238E27FC236}">
                <a16:creationId xmlns:a16="http://schemas.microsoft.com/office/drawing/2014/main" id="{0C345969-8541-2FE3-2BAD-E4DC10F78644}"/>
              </a:ext>
            </a:extLst>
          </p:cNvPr>
          <p:cNvSpPr/>
          <p:nvPr/>
        </p:nvSpPr>
        <p:spPr>
          <a:xfrm rot="2057724">
            <a:off x="1910722" y="2111560"/>
            <a:ext cx="1487632" cy="232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490D780-277E-D3C7-783C-364FDE955103}"/>
              </a:ext>
            </a:extLst>
          </p:cNvPr>
          <p:cNvSpPr/>
          <p:nvPr/>
        </p:nvSpPr>
        <p:spPr>
          <a:xfrm rot="19364090">
            <a:off x="5982704" y="2113589"/>
            <a:ext cx="1487632" cy="232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BB686179-E97F-C529-C192-A13D733806D6}"/>
              </a:ext>
            </a:extLst>
          </p:cNvPr>
          <p:cNvSpPr/>
          <p:nvPr/>
        </p:nvSpPr>
        <p:spPr>
          <a:xfrm>
            <a:off x="3995935" y="2501450"/>
            <a:ext cx="1296144" cy="10081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AU" sz="1600" dirty="0">
                <a:solidFill>
                  <a:srgbClr val="FF0000"/>
                </a:solidFill>
              </a:rPr>
              <a:t>NDIS 573K</a:t>
            </a:r>
          </a:p>
        </p:txBody>
      </p:sp>
      <p:sp>
        <p:nvSpPr>
          <p:cNvPr id="16" name="Rectangle 15">
            <a:extLst>
              <a:ext uri="{FF2B5EF4-FFF2-40B4-BE49-F238E27FC236}">
                <a16:creationId xmlns:a16="http://schemas.microsoft.com/office/drawing/2014/main" id="{C270B0E1-E36C-19ED-29CC-87E2F3058BF2}"/>
              </a:ext>
            </a:extLst>
          </p:cNvPr>
          <p:cNvSpPr/>
          <p:nvPr/>
        </p:nvSpPr>
        <p:spPr>
          <a:xfrm>
            <a:off x="3923560" y="4847302"/>
            <a:ext cx="1549047" cy="457884"/>
          </a:xfrm>
          <a:prstGeom prst="rect">
            <a:avLst/>
          </a:prstGeom>
          <a:solidFill>
            <a:srgbClr val="78A22F"/>
          </a:solidFill>
          <a:ln>
            <a:solidFill>
              <a:srgbClr val="78A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All Australia 25 Million</a:t>
            </a:r>
          </a:p>
        </p:txBody>
      </p:sp>
      <p:sp>
        <p:nvSpPr>
          <p:cNvPr id="17" name="TextBox 16">
            <a:extLst>
              <a:ext uri="{FF2B5EF4-FFF2-40B4-BE49-F238E27FC236}">
                <a16:creationId xmlns:a16="http://schemas.microsoft.com/office/drawing/2014/main" id="{4A71031F-9AF8-CEC1-A947-B38EAF229219}"/>
              </a:ext>
            </a:extLst>
          </p:cNvPr>
          <p:cNvSpPr txBox="1"/>
          <p:nvPr/>
        </p:nvSpPr>
        <p:spPr>
          <a:xfrm>
            <a:off x="3851920" y="3645024"/>
            <a:ext cx="1540273" cy="830997"/>
          </a:xfrm>
          <a:prstGeom prst="rect">
            <a:avLst/>
          </a:prstGeom>
          <a:solidFill>
            <a:srgbClr val="CCE4A2"/>
          </a:solidFill>
          <a:ln>
            <a:noFill/>
          </a:ln>
        </p:spPr>
        <p:txBody>
          <a:bodyPr wrap="square" rtlCol="0">
            <a:spAutoFit/>
          </a:bodyPr>
          <a:lstStyle/>
          <a:p>
            <a:pPr algn="ctr"/>
            <a:r>
              <a:rPr lang="en-AU" sz="1600" dirty="0"/>
              <a:t>People with disability </a:t>
            </a:r>
          </a:p>
          <a:p>
            <a:pPr algn="ctr"/>
            <a:r>
              <a:rPr lang="en-AU" sz="1600" dirty="0"/>
              <a:t>(4.4 Million)</a:t>
            </a:r>
          </a:p>
        </p:txBody>
      </p:sp>
      <p:sp>
        <p:nvSpPr>
          <p:cNvPr id="19" name="TextBox 18">
            <a:extLst>
              <a:ext uri="{FF2B5EF4-FFF2-40B4-BE49-F238E27FC236}">
                <a16:creationId xmlns:a16="http://schemas.microsoft.com/office/drawing/2014/main" id="{C8AEA030-6EFA-AB1E-DD27-DA47502BA965}"/>
              </a:ext>
            </a:extLst>
          </p:cNvPr>
          <p:cNvSpPr txBox="1"/>
          <p:nvPr/>
        </p:nvSpPr>
        <p:spPr>
          <a:xfrm>
            <a:off x="551622" y="2338440"/>
            <a:ext cx="2712163" cy="1200329"/>
          </a:xfrm>
          <a:prstGeom prst="rect">
            <a:avLst/>
          </a:prstGeom>
          <a:noFill/>
        </p:spPr>
        <p:txBody>
          <a:bodyPr wrap="square" rtlCol="0">
            <a:spAutoFit/>
          </a:bodyPr>
          <a:lstStyle/>
          <a:p>
            <a:r>
              <a:rPr lang="en-AU" dirty="0">
                <a:solidFill>
                  <a:srgbClr val="002060"/>
                </a:solidFill>
              </a:rPr>
              <a:t>About 12% of Australians defined by the ABS as living with a disability qualify for the NDIS</a:t>
            </a:r>
          </a:p>
        </p:txBody>
      </p:sp>
      <p:sp>
        <p:nvSpPr>
          <p:cNvPr id="9" name="Isosceles Triangle 8">
            <a:extLst>
              <a:ext uri="{FF2B5EF4-FFF2-40B4-BE49-F238E27FC236}">
                <a16:creationId xmlns:a16="http://schemas.microsoft.com/office/drawing/2014/main" id="{3B71E5A7-0E68-FA1A-8DC3-30DE32AA03ED}"/>
              </a:ext>
            </a:extLst>
          </p:cNvPr>
          <p:cNvSpPr/>
          <p:nvPr/>
        </p:nvSpPr>
        <p:spPr>
          <a:xfrm>
            <a:off x="5822066" y="2420888"/>
            <a:ext cx="3134420" cy="10081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AU" sz="1600" dirty="0">
                <a:solidFill>
                  <a:srgbClr val="FF0000"/>
                </a:solidFill>
              </a:rPr>
              <a:t>39 thousand new participants in the last year!</a:t>
            </a:r>
          </a:p>
        </p:txBody>
      </p:sp>
    </p:spTree>
    <p:extLst>
      <p:ext uri="{BB962C8B-B14F-4D97-AF65-F5344CB8AC3E}">
        <p14:creationId xmlns:p14="http://schemas.microsoft.com/office/powerpoint/2010/main" val="118950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3131840" y="1512168"/>
            <a:ext cx="6012160"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1" name="Group 10">
            <a:extLst>
              <a:ext uri="{FF2B5EF4-FFF2-40B4-BE49-F238E27FC236}">
                <a16:creationId xmlns:a16="http://schemas.microsoft.com/office/drawing/2014/main" id="{F67EFAD8-695A-4A45-83A3-C1756A749FB2}"/>
              </a:ext>
            </a:extLst>
          </p:cNvPr>
          <p:cNvGrpSpPr/>
          <p:nvPr/>
        </p:nvGrpSpPr>
        <p:grpSpPr>
          <a:xfrm>
            <a:off x="-180528" y="-459432"/>
            <a:ext cx="9404944" cy="2088229"/>
            <a:chOff x="1331640" y="6569999"/>
            <a:chExt cx="9368791" cy="2057987"/>
          </a:xfrm>
        </p:grpSpPr>
        <p:pic>
          <p:nvPicPr>
            <p:cNvPr id="12" name="Picture 11">
              <a:extLst>
                <a:ext uri="{FF2B5EF4-FFF2-40B4-BE49-F238E27FC236}">
                  <a16:creationId xmlns:a16="http://schemas.microsoft.com/office/drawing/2014/main" id="{96573E46-0F20-4025-B865-2E449D63EE76}"/>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F835A748-760B-45E5-93FE-FEEB5299B9A9}"/>
                </a:ext>
              </a:extLst>
            </p:cNvPr>
            <p:cNvSpPr/>
            <p:nvPr/>
          </p:nvSpPr>
          <p:spPr>
            <a:xfrm>
              <a:off x="1367571" y="6578670"/>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Access: how does the NDIS define disability?</a:t>
            </a:r>
          </a:p>
        </p:txBody>
      </p:sp>
      <p:sp>
        <p:nvSpPr>
          <p:cNvPr id="3" name="Text Placeholder 2"/>
          <p:cNvSpPr>
            <a:spLocks noGrp="1"/>
          </p:cNvSpPr>
          <p:nvPr>
            <p:ph type="body" sz="quarter" idx="10"/>
          </p:nvPr>
        </p:nvSpPr>
        <p:spPr>
          <a:xfrm>
            <a:off x="323528" y="1772816"/>
            <a:ext cx="8496944" cy="4704185"/>
          </a:xfrm>
        </p:spPr>
        <p:txBody>
          <a:bodyPr>
            <a:normAutofit/>
          </a:bodyPr>
          <a:lstStyle/>
          <a:p>
            <a:pPr marL="0" indent="0">
              <a:buNone/>
            </a:pPr>
            <a:endParaRPr lang="en-AU" sz="3300" dirty="0"/>
          </a:p>
          <a:p>
            <a:endParaRPr lang="en-AU" sz="3300" dirty="0"/>
          </a:p>
          <a:p>
            <a:endParaRPr lang="en-AU" sz="3300" dirty="0"/>
          </a:p>
          <a:p>
            <a:endParaRPr lang="en-AU" sz="3300" dirty="0"/>
          </a:p>
          <a:p>
            <a:pPr marL="0" lvl="0" indent="0">
              <a:buNone/>
            </a:pPr>
            <a:endParaRPr lang="en-AU" sz="2400" dirty="0"/>
          </a:p>
          <a:p>
            <a:pPr marL="0" lvl="0" indent="0">
              <a:buNone/>
            </a:pPr>
            <a:endParaRPr lang="en-AU" sz="2400" dirty="0"/>
          </a:p>
        </p:txBody>
      </p:sp>
      <p:sp>
        <p:nvSpPr>
          <p:cNvPr id="5" name="Rectangle 4"/>
          <p:cNvSpPr/>
          <p:nvPr/>
        </p:nvSpPr>
        <p:spPr>
          <a:xfrm>
            <a:off x="539552" y="1628800"/>
            <a:ext cx="8064896" cy="4124206"/>
          </a:xfrm>
          <a:prstGeom prst="rect">
            <a:avLst/>
          </a:prstGeom>
        </p:spPr>
        <p:txBody>
          <a:bodyPr wrap="square">
            <a:spAutoFit/>
          </a:bodyPr>
          <a:lstStyle/>
          <a:p>
            <a:pPr>
              <a:spcAft>
                <a:spcPts val="600"/>
              </a:spcAft>
            </a:pPr>
            <a:endParaRPr lang="en-AU" sz="800" dirty="0"/>
          </a:p>
          <a:p>
            <a:pPr>
              <a:spcAft>
                <a:spcPts val="300"/>
              </a:spcAft>
            </a:pPr>
            <a:r>
              <a:rPr lang="en-AU" sz="2200" b="1" dirty="0"/>
              <a:t>In assessing applications for access to the </a:t>
            </a:r>
          </a:p>
          <a:p>
            <a:pPr>
              <a:spcAft>
                <a:spcPts val="300"/>
              </a:spcAft>
            </a:pPr>
            <a:r>
              <a:rPr lang="en-AU" sz="2200" b="1" dirty="0"/>
              <a:t>NDIS, the NDIA looks for evidence </a:t>
            </a:r>
          </a:p>
          <a:p>
            <a:pPr>
              <a:spcAft>
                <a:spcPts val="300"/>
              </a:spcAft>
            </a:pPr>
            <a:r>
              <a:rPr lang="en-AU" sz="2200" b="1" dirty="0"/>
              <a:t>the applicant’s impairment:</a:t>
            </a:r>
          </a:p>
          <a:p>
            <a:pPr>
              <a:spcAft>
                <a:spcPts val="300"/>
              </a:spcAft>
            </a:pPr>
            <a:endParaRPr lang="en-AU" sz="800" dirty="0"/>
          </a:p>
          <a:p>
            <a:pPr marL="285750" lvl="0" indent="-285750">
              <a:buFont typeface="Arial" panose="020B0604020202020204" pitchFamily="34" charset="0"/>
              <a:buChar char="•"/>
            </a:pPr>
            <a:r>
              <a:rPr lang="en-AU" sz="2500" i="1" dirty="0">
                <a:solidFill>
                  <a:srgbClr val="660033"/>
                </a:solidFill>
              </a:rPr>
              <a:t>Substantially reduces </a:t>
            </a:r>
            <a:r>
              <a:rPr lang="en-AU" sz="2500" b="1" i="1" dirty="0">
                <a:solidFill>
                  <a:srgbClr val="660033"/>
                </a:solidFill>
              </a:rPr>
              <a:t>functional </a:t>
            </a:r>
          </a:p>
          <a:p>
            <a:pPr lvl="0"/>
            <a:r>
              <a:rPr lang="en-AU" sz="2500" b="1" i="1" dirty="0">
                <a:solidFill>
                  <a:srgbClr val="660033"/>
                </a:solidFill>
              </a:rPr>
              <a:t>capacity </a:t>
            </a:r>
            <a:r>
              <a:rPr lang="en-AU" sz="2500" i="1" dirty="0">
                <a:solidFill>
                  <a:srgbClr val="660033"/>
                </a:solidFill>
              </a:rPr>
              <a:t>to perform ordinary tasks</a:t>
            </a:r>
          </a:p>
          <a:p>
            <a:pPr lvl="0"/>
            <a:endParaRPr lang="en-AU" sz="800" i="1" dirty="0">
              <a:solidFill>
                <a:srgbClr val="660033"/>
              </a:solidFill>
            </a:endParaRPr>
          </a:p>
          <a:p>
            <a:pPr lvl="0"/>
            <a:endParaRPr lang="en-AU" sz="800" dirty="0"/>
          </a:p>
          <a:p>
            <a:pPr marL="285750" lvl="0" indent="-285750">
              <a:buFont typeface="Arial" panose="020B0604020202020204" pitchFamily="34" charset="0"/>
              <a:buChar char="•"/>
            </a:pPr>
            <a:r>
              <a:rPr lang="en-AU" sz="2500" i="1" dirty="0">
                <a:solidFill>
                  <a:srgbClr val="660033"/>
                </a:solidFill>
              </a:rPr>
              <a:t>Reduces the capacity for social and economic participation</a:t>
            </a:r>
          </a:p>
          <a:p>
            <a:pPr marL="285750" lvl="0" indent="-285750">
              <a:buFont typeface="Arial" panose="020B0604020202020204" pitchFamily="34" charset="0"/>
              <a:buChar char="•"/>
            </a:pPr>
            <a:endParaRPr lang="en-AU" sz="800" dirty="0"/>
          </a:p>
          <a:p>
            <a:pPr marL="285750" lvl="0" indent="-285750">
              <a:buFont typeface="Arial" panose="020B0604020202020204" pitchFamily="34" charset="0"/>
              <a:buChar char="•"/>
            </a:pPr>
            <a:r>
              <a:rPr lang="en-AU" sz="2500" i="1" dirty="0">
                <a:solidFill>
                  <a:srgbClr val="660033"/>
                </a:solidFill>
              </a:rPr>
              <a:t>Is likely to require support from the NDIS for </a:t>
            </a:r>
            <a:r>
              <a:rPr lang="en-AU" sz="2500" b="1" i="1" dirty="0">
                <a:solidFill>
                  <a:srgbClr val="660033"/>
                </a:solidFill>
              </a:rPr>
              <a:t>their lifetime</a:t>
            </a:r>
          </a:p>
          <a:p>
            <a:pPr marL="285750" lvl="0" indent="-285750">
              <a:buFont typeface="Arial" panose="020B0604020202020204" pitchFamily="34" charset="0"/>
              <a:buChar char="•"/>
            </a:pPr>
            <a:endParaRPr lang="en-AU" sz="800" dirty="0"/>
          </a:p>
          <a:p>
            <a:pPr lvl="0"/>
            <a:endParaRPr lang="en-AU" sz="800" dirty="0"/>
          </a:p>
          <a:p>
            <a:pPr lvl="0" algn="ctr"/>
            <a:endParaRPr lang="en-AU" sz="2500" dirty="0"/>
          </a:p>
        </p:txBody>
      </p:sp>
      <p:sp>
        <p:nvSpPr>
          <p:cNvPr id="4" name="Rectangle 3"/>
          <p:cNvSpPr/>
          <p:nvPr/>
        </p:nvSpPr>
        <p:spPr>
          <a:xfrm>
            <a:off x="5796136" y="1988840"/>
            <a:ext cx="280831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2200" b="1" dirty="0"/>
              <a:t>Communication</a:t>
            </a:r>
          </a:p>
          <a:p>
            <a:pPr algn="r"/>
            <a:r>
              <a:rPr lang="en-AU" sz="2200" b="1" dirty="0"/>
              <a:t>social interaction</a:t>
            </a:r>
          </a:p>
          <a:p>
            <a:pPr algn="r"/>
            <a:r>
              <a:rPr lang="en-AU" sz="2200" b="1" dirty="0"/>
              <a:t>learning </a:t>
            </a:r>
          </a:p>
          <a:p>
            <a:pPr algn="r"/>
            <a:r>
              <a:rPr lang="en-AU" sz="2200" b="1" dirty="0"/>
              <a:t>mobility, self-care </a:t>
            </a:r>
          </a:p>
          <a:p>
            <a:pPr algn="r"/>
            <a:r>
              <a:rPr lang="en-AU" sz="2200" b="1" dirty="0"/>
              <a:t>self-management</a:t>
            </a:r>
          </a:p>
        </p:txBody>
      </p:sp>
      <p:sp>
        <p:nvSpPr>
          <p:cNvPr id="7" name="Right Arrow 6"/>
          <p:cNvSpPr/>
          <p:nvPr/>
        </p:nvSpPr>
        <p:spPr>
          <a:xfrm>
            <a:off x="5364088" y="2276872"/>
            <a:ext cx="720080" cy="1152128"/>
          </a:xfrm>
          <a:prstGeom prst="rightArrow">
            <a:avLst>
              <a:gd name="adj1" fmla="val 76455"/>
              <a:gd name="adj2" fmla="val 50000"/>
            </a:avLst>
          </a:prstGeom>
          <a:solidFill>
            <a:schemeClr val="accent1">
              <a:lumMod val="40000"/>
              <a:lumOff val="60000"/>
              <a:alpha val="60000"/>
            </a:schemeClr>
          </a:solid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23528" y="5229200"/>
            <a:ext cx="8280920" cy="1354217"/>
          </a:xfrm>
          <a:prstGeom prst="rect">
            <a:avLst/>
          </a:prstGeom>
        </p:spPr>
        <p:txBody>
          <a:bodyPr wrap="square">
            <a:spAutoFit/>
          </a:bodyPr>
          <a:lstStyle/>
          <a:p>
            <a:pPr algn="ctr">
              <a:spcAft>
                <a:spcPts val="600"/>
              </a:spcAft>
            </a:pPr>
            <a:r>
              <a:rPr lang="en-AU" sz="2400" b="1" dirty="0">
                <a:solidFill>
                  <a:schemeClr val="accent1">
                    <a:lumMod val="50000"/>
                  </a:schemeClr>
                </a:solidFill>
              </a:rPr>
              <a:t>Some impairments meet the NDIS definition</a:t>
            </a:r>
          </a:p>
          <a:p>
            <a:pPr algn="ctr">
              <a:spcAft>
                <a:spcPts val="600"/>
              </a:spcAft>
            </a:pPr>
            <a:r>
              <a:rPr lang="en-AU" sz="2400" b="1" dirty="0">
                <a:solidFill>
                  <a:schemeClr val="accent1">
                    <a:lumMod val="50000"/>
                  </a:schemeClr>
                </a:solidFill>
              </a:rPr>
              <a:t> of disability immediately </a:t>
            </a:r>
          </a:p>
          <a:p>
            <a:pPr algn="ctr">
              <a:spcAft>
                <a:spcPts val="600"/>
              </a:spcAft>
            </a:pPr>
            <a:r>
              <a:rPr lang="en-AU" sz="2400" b="1" dirty="0">
                <a:solidFill>
                  <a:schemeClr val="accent1">
                    <a:lumMod val="50000"/>
                  </a:schemeClr>
                </a:solidFill>
              </a:rPr>
              <a:t>(these are in NDIS ‘List A’ &amp; ‘List D’)</a:t>
            </a:r>
          </a:p>
        </p:txBody>
      </p:sp>
    </p:spTree>
    <p:custDataLst>
      <p:tags r:id="rId1"/>
    </p:custDataLst>
    <p:extLst>
      <p:ext uri="{BB962C8B-B14F-4D97-AF65-F5344CB8AC3E}">
        <p14:creationId xmlns:p14="http://schemas.microsoft.com/office/powerpoint/2010/main" val="2092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4644008" y="1512168"/>
            <a:ext cx="4499992"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tx2">
                    <a:lumMod val="75000"/>
                  </a:schemeClr>
                </a:solidFill>
              </a:rPr>
              <a:t>Access: how does the NDIS define disability?</a:t>
            </a:r>
          </a:p>
        </p:txBody>
      </p:sp>
      <p:sp>
        <p:nvSpPr>
          <p:cNvPr id="3" name="Text Placeholder 2"/>
          <p:cNvSpPr>
            <a:spLocks noGrp="1"/>
          </p:cNvSpPr>
          <p:nvPr>
            <p:ph type="body" sz="quarter" idx="10"/>
          </p:nvPr>
        </p:nvSpPr>
        <p:spPr>
          <a:xfrm>
            <a:off x="323528" y="1772816"/>
            <a:ext cx="8496944" cy="4704185"/>
          </a:xfrm>
        </p:spPr>
        <p:txBody>
          <a:bodyPr>
            <a:normAutofit/>
          </a:bodyPr>
          <a:lstStyle/>
          <a:p>
            <a:pPr marL="0" indent="0">
              <a:buNone/>
            </a:pPr>
            <a:endParaRPr lang="en-AU" sz="3300" dirty="0"/>
          </a:p>
          <a:p>
            <a:endParaRPr lang="en-AU" sz="3300" dirty="0"/>
          </a:p>
          <a:p>
            <a:endParaRPr lang="en-AU" sz="3300" dirty="0"/>
          </a:p>
          <a:p>
            <a:endParaRPr lang="en-AU" sz="3300" dirty="0"/>
          </a:p>
          <a:p>
            <a:pPr marL="0" lvl="0" indent="0">
              <a:buNone/>
            </a:pPr>
            <a:endParaRPr lang="en-AU" sz="2400" dirty="0"/>
          </a:p>
          <a:p>
            <a:pPr marL="0" lvl="0" indent="0">
              <a:buNone/>
            </a:pPr>
            <a:endParaRPr lang="en-AU" sz="2400" dirty="0"/>
          </a:p>
        </p:txBody>
      </p:sp>
      <p:sp>
        <p:nvSpPr>
          <p:cNvPr id="10" name="Rectangle 9"/>
          <p:cNvSpPr/>
          <p:nvPr/>
        </p:nvSpPr>
        <p:spPr>
          <a:xfrm>
            <a:off x="-108520" y="1268760"/>
            <a:ext cx="9433048" cy="3600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4"/>
          <a:stretch>
            <a:fillRect/>
          </a:stretch>
        </p:blipFill>
        <p:spPr>
          <a:xfrm>
            <a:off x="721804" y="2094346"/>
            <a:ext cx="8236206" cy="4430998"/>
          </a:xfrm>
          <a:prstGeom prst="rect">
            <a:avLst/>
          </a:prstGeom>
        </p:spPr>
      </p:pic>
      <p:pic>
        <p:nvPicPr>
          <p:cNvPr id="23" name="Picture 22"/>
          <p:cNvPicPr>
            <a:picLocks noChangeAspect="1"/>
          </p:cNvPicPr>
          <p:nvPr/>
        </p:nvPicPr>
        <p:blipFill rotWithShape="1">
          <a:blip r:embed="rId4"/>
          <a:srcRect l="4959" t="7609" r="68174" b="49339"/>
          <a:stretch/>
        </p:blipFill>
        <p:spPr>
          <a:xfrm>
            <a:off x="-329740" y="0"/>
            <a:ext cx="4037645" cy="4077072"/>
          </a:xfrm>
          <a:prstGeom prst="ellipse">
            <a:avLst/>
          </a:prstGeom>
        </p:spPr>
      </p:pic>
      <p:grpSp>
        <p:nvGrpSpPr>
          <p:cNvPr id="28" name="Group 27"/>
          <p:cNvGrpSpPr/>
          <p:nvPr/>
        </p:nvGrpSpPr>
        <p:grpSpPr>
          <a:xfrm>
            <a:off x="-3530521" y="1031552"/>
            <a:ext cx="7758357" cy="4480116"/>
            <a:chOff x="1539789" y="2452273"/>
            <a:chExt cx="5927172" cy="2994969"/>
          </a:xfrm>
        </p:grpSpPr>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57101">
              <a:off x="3005890" y="986172"/>
              <a:ext cx="2994969" cy="592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rc 24"/>
            <p:cNvSpPr/>
            <p:nvPr/>
          </p:nvSpPr>
          <p:spPr>
            <a:xfrm rot="2971049">
              <a:off x="5765693" y="2816310"/>
              <a:ext cx="768938" cy="592899"/>
            </a:xfrm>
            <a:prstGeom prst="arc">
              <a:avLst>
                <a:gd name="adj1" fmla="val 15599349"/>
                <a:gd name="adj2" fmla="val 20817142"/>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5" name="Arc 4"/>
          <p:cNvSpPr/>
          <p:nvPr/>
        </p:nvSpPr>
        <p:spPr>
          <a:xfrm rot="2777871">
            <a:off x="2145515" y="1331652"/>
            <a:ext cx="1216183" cy="598028"/>
          </a:xfrm>
          <a:prstGeom prst="arc">
            <a:avLst>
              <a:gd name="adj1" fmla="val 16200000"/>
              <a:gd name="adj2" fmla="val 20773886"/>
            </a:avLst>
          </a:prstGeom>
          <a:ln w="330200" cap="rnd">
            <a:solidFill>
              <a:schemeClr val="bg1"/>
            </a:solidFill>
          </a:ln>
          <a:effectLst>
            <a:softEdge rad="381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Rectangle 12">
            <a:extLst>
              <a:ext uri="{FF2B5EF4-FFF2-40B4-BE49-F238E27FC236}">
                <a16:creationId xmlns:a16="http://schemas.microsoft.com/office/drawing/2014/main" id="{8ACD9F6F-6EDA-4D16-A9B0-103F380D686D}"/>
              </a:ext>
            </a:extLst>
          </p:cNvPr>
          <p:cNvSpPr/>
          <p:nvPr/>
        </p:nvSpPr>
        <p:spPr>
          <a:xfrm>
            <a:off x="-329740" y="688132"/>
            <a:ext cx="9654268" cy="6741367"/>
          </a:xfrm>
          <a:prstGeom prst="rect">
            <a:avLst/>
          </a:prstGeom>
          <a:gradFill flip="none" rotWithShape="1">
            <a:gsLst>
              <a:gs pos="0">
                <a:schemeClr val="accent1">
                  <a:lumMod val="5000"/>
                  <a:lumOff val="95000"/>
                  <a:alpha val="0"/>
                </a:schemeClr>
              </a:gs>
              <a:gs pos="100000">
                <a:schemeClr val="accent1">
                  <a:lumMod val="45000"/>
                  <a:lumOff val="5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65388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750" fill="hold"/>
                                        <p:tgtEl>
                                          <p:spTgt spid="28"/>
                                        </p:tgtEl>
                                        <p:attrNameLst>
                                          <p:attrName>ppt_x</p:attrName>
                                        </p:attrNameLst>
                                      </p:cBhvr>
                                      <p:tavLst>
                                        <p:tav tm="0">
                                          <p:val>
                                            <p:strVal val="#ppt_x"/>
                                          </p:val>
                                        </p:tav>
                                        <p:tav tm="100000">
                                          <p:val>
                                            <p:strVal val="#ppt_x"/>
                                          </p:val>
                                        </p:tav>
                                      </p:tavLst>
                                    </p:anim>
                                    <p:anim calcmode="lin" valueType="num">
                                      <p:cBhvr additive="base">
                                        <p:cTn id="8" dur="17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225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4427984" y="1539842"/>
            <a:ext cx="4716016"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8" name="Group 7">
            <a:extLst>
              <a:ext uri="{FF2B5EF4-FFF2-40B4-BE49-F238E27FC236}">
                <a16:creationId xmlns:a16="http://schemas.microsoft.com/office/drawing/2014/main" id="{9C88DFAF-F144-4326-82E4-491C8C79E459}"/>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13F1B73B-9F19-4FA7-9D97-BD19490ABB8F}"/>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E46B10DF-E4DF-4A47-8E7D-DCF2ACFCB3D0}"/>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12853"/>
            <a:ext cx="8229600" cy="1143000"/>
          </a:xfrm>
        </p:spPr>
        <p:txBody>
          <a:bodyPr>
            <a:normAutofit/>
          </a:bodyPr>
          <a:lstStyle/>
          <a:p>
            <a:r>
              <a:rPr lang="en-AU" sz="3200" b="1" dirty="0">
                <a:solidFill>
                  <a:schemeClr val="bg1"/>
                </a:solidFill>
              </a:rPr>
              <a:t>Applying for Access: Intellectual Disability</a:t>
            </a:r>
          </a:p>
        </p:txBody>
      </p:sp>
      <p:sp>
        <p:nvSpPr>
          <p:cNvPr id="3" name="Text Placeholder 2"/>
          <p:cNvSpPr>
            <a:spLocks noGrp="1"/>
          </p:cNvSpPr>
          <p:nvPr>
            <p:ph type="body" sz="quarter" idx="10"/>
          </p:nvPr>
        </p:nvSpPr>
        <p:spPr>
          <a:xfrm>
            <a:off x="258634" y="1965175"/>
            <a:ext cx="3809310" cy="4704185"/>
          </a:xfrm>
        </p:spPr>
        <p:txBody>
          <a:bodyPr>
            <a:normAutofit/>
          </a:bodyPr>
          <a:lstStyle/>
          <a:p>
            <a:pPr marL="0" indent="0">
              <a:buNone/>
            </a:pPr>
            <a:r>
              <a:rPr lang="en-AU" sz="2800" b="1" dirty="0">
                <a:solidFill>
                  <a:schemeClr val="tx2">
                    <a:lumMod val="75000"/>
                  </a:schemeClr>
                </a:solidFill>
              </a:rPr>
              <a:t>Under 6</a:t>
            </a:r>
            <a:r>
              <a:rPr lang="en-AU" sz="2800" dirty="0">
                <a:solidFill>
                  <a:schemeClr val="tx2">
                    <a:lumMod val="75000"/>
                  </a:schemeClr>
                </a:solidFill>
              </a:rPr>
              <a:t> years of Age:</a:t>
            </a:r>
          </a:p>
          <a:p>
            <a:pPr marL="0" indent="0">
              <a:buNone/>
            </a:pPr>
            <a:r>
              <a:rPr lang="en-AU" sz="2800" dirty="0">
                <a:solidFill>
                  <a:schemeClr val="tx2">
                    <a:lumMod val="75000"/>
                  </a:schemeClr>
                </a:solidFill>
              </a:rPr>
              <a:t>Show </a:t>
            </a:r>
          </a:p>
          <a:p>
            <a:pPr marL="0" indent="0">
              <a:buNone/>
            </a:pPr>
            <a:r>
              <a:rPr lang="en-AU" sz="2800" i="1" dirty="0">
                <a:solidFill>
                  <a:schemeClr val="tx2">
                    <a:lumMod val="75000"/>
                  </a:schemeClr>
                </a:solidFill>
              </a:rPr>
              <a:t>Developmental Delay</a:t>
            </a:r>
          </a:p>
          <a:p>
            <a:pPr marL="0" indent="0">
              <a:buNone/>
            </a:pPr>
            <a:r>
              <a:rPr lang="en-AU" sz="2800" dirty="0">
                <a:solidFill>
                  <a:schemeClr val="tx2">
                    <a:lumMod val="75000"/>
                  </a:schemeClr>
                </a:solidFill>
              </a:rPr>
              <a:t>(ECEI)</a:t>
            </a:r>
          </a:p>
          <a:p>
            <a:pPr>
              <a:buFont typeface="Arial" charset="0"/>
              <a:buChar char="•"/>
            </a:pPr>
            <a:endParaRPr lang="en-AU" sz="2800" dirty="0">
              <a:solidFill>
                <a:schemeClr val="tx2">
                  <a:lumMod val="75000"/>
                </a:schemeClr>
              </a:solidFill>
            </a:endParaRPr>
          </a:p>
          <a:p>
            <a:pPr>
              <a:buFont typeface="Arial" charset="0"/>
              <a:buChar char="•"/>
            </a:pPr>
            <a:endParaRPr lang="en-AU" sz="2800" dirty="0">
              <a:solidFill>
                <a:schemeClr val="tx2">
                  <a:lumMod val="75000"/>
                </a:schemeClr>
              </a:solidFill>
            </a:endParaRPr>
          </a:p>
        </p:txBody>
      </p:sp>
      <p:sp>
        <p:nvSpPr>
          <p:cNvPr id="7" name="Text Placeholder 2"/>
          <p:cNvSpPr txBox="1">
            <a:spLocks/>
          </p:cNvSpPr>
          <p:nvPr/>
        </p:nvSpPr>
        <p:spPr>
          <a:xfrm>
            <a:off x="4427984" y="1965175"/>
            <a:ext cx="4241358" cy="470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AU" sz="2800" b="1" dirty="0">
                <a:solidFill>
                  <a:schemeClr val="tx2">
                    <a:lumMod val="75000"/>
                  </a:schemeClr>
                </a:solidFill>
              </a:rPr>
              <a:t>Over 6</a:t>
            </a:r>
            <a:r>
              <a:rPr lang="en-AU" sz="2800" dirty="0">
                <a:solidFill>
                  <a:schemeClr val="tx2">
                    <a:lumMod val="75000"/>
                  </a:schemeClr>
                </a:solidFill>
              </a:rPr>
              <a:t> years of Age:</a:t>
            </a:r>
          </a:p>
          <a:p>
            <a:pPr marL="0" indent="0" algn="r">
              <a:buFont typeface="Arial" panose="020B0604020202020204" pitchFamily="34" charset="0"/>
              <a:buNone/>
            </a:pPr>
            <a:endParaRPr lang="en-AU" sz="1400" dirty="0">
              <a:solidFill>
                <a:schemeClr val="tx2">
                  <a:lumMod val="75000"/>
                </a:schemeClr>
              </a:solidFill>
            </a:endParaRPr>
          </a:p>
          <a:p>
            <a:pPr marL="0" indent="0" algn="r">
              <a:buNone/>
            </a:pPr>
            <a:r>
              <a:rPr lang="en-AU" sz="2800" dirty="0">
                <a:solidFill>
                  <a:schemeClr val="tx2">
                    <a:lumMod val="75000"/>
                  </a:schemeClr>
                </a:solidFill>
              </a:rPr>
              <a:t>If a person has an IQ over 55, they must show </a:t>
            </a:r>
          </a:p>
          <a:p>
            <a:pPr marL="0" indent="0" algn="r">
              <a:buNone/>
            </a:pPr>
            <a:r>
              <a:rPr lang="en-AU" sz="2800" i="1" dirty="0">
                <a:solidFill>
                  <a:schemeClr val="tx2">
                    <a:lumMod val="75000"/>
                  </a:schemeClr>
                </a:solidFill>
              </a:rPr>
              <a:t>loss of Functional Capacity</a:t>
            </a:r>
          </a:p>
          <a:p>
            <a:pPr marL="0" indent="0" algn="r">
              <a:buNone/>
            </a:pPr>
            <a:endParaRPr lang="en-AU" sz="1400" i="1" dirty="0">
              <a:solidFill>
                <a:schemeClr val="tx2">
                  <a:lumMod val="75000"/>
                </a:schemeClr>
              </a:solidFill>
            </a:endParaRPr>
          </a:p>
          <a:p>
            <a:pPr marL="0" indent="0" algn="r">
              <a:buFont typeface="Arial" panose="020B0604020202020204" pitchFamily="34" charset="0"/>
              <a:buNone/>
            </a:pPr>
            <a:endParaRPr lang="en-AU" sz="2800" dirty="0">
              <a:solidFill>
                <a:schemeClr val="tx2">
                  <a:lumMod val="75000"/>
                </a:schemeClr>
              </a:solidFill>
            </a:endParaRPr>
          </a:p>
          <a:p>
            <a:pPr marL="0" indent="0" algn="r">
              <a:buNone/>
            </a:pPr>
            <a:endParaRPr lang="en-AU" sz="2800" dirty="0">
              <a:solidFill>
                <a:schemeClr val="tx2">
                  <a:lumMod val="75000"/>
                </a:schemeClr>
              </a:solidFill>
            </a:endParaRPr>
          </a:p>
        </p:txBody>
      </p:sp>
      <p:sp>
        <p:nvSpPr>
          <p:cNvPr id="4" name="Rectangle 3"/>
          <p:cNvSpPr/>
          <p:nvPr/>
        </p:nvSpPr>
        <p:spPr>
          <a:xfrm>
            <a:off x="1061656" y="4581128"/>
            <a:ext cx="6552728" cy="1477328"/>
          </a:xfrm>
          <a:prstGeom prst="rect">
            <a:avLst/>
          </a:prstGeom>
        </p:spPr>
        <p:txBody>
          <a:bodyPr wrap="square">
            <a:spAutoFit/>
          </a:bodyPr>
          <a:lstStyle/>
          <a:p>
            <a:pPr algn="ctr"/>
            <a:r>
              <a:rPr lang="en-AU" sz="3000" i="1" dirty="0">
                <a:solidFill>
                  <a:schemeClr val="tx2">
                    <a:lumMod val="75000"/>
                  </a:schemeClr>
                </a:solidFill>
              </a:rPr>
              <a:t>Paediatrician;  Psychologist;</a:t>
            </a:r>
          </a:p>
          <a:p>
            <a:pPr algn="ctr"/>
            <a:r>
              <a:rPr lang="en-AU" sz="3000" i="1" dirty="0" err="1">
                <a:solidFill>
                  <a:schemeClr val="tx2">
                    <a:lumMod val="75000"/>
                  </a:schemeClr>
                </a:solidFill>
              </a:rPr>
              <a:t>Occ</a:t>
            </a:r>
            <a:r>
              <a:rPr lang="en-AU" sz="3000" i="1" dirty="0">
                <a:solidFill>
                  <a:schemeClr val="tx2">
                    <a:lumMod val="75000"/>
                  </a:schemeClr>
                </a:solidFill>
              </a:rPr>
              <a:t> Therapist; Speech Therapist;</a:t>
            </a:r>
          </a:p>
          <a:p>
            <a:pPr algn="ctr"/>
            <a:r>
              <a:rPr lang="en-AU" sz="3000" i="1" dirty="0">
                <a:solidFill>
                  <a:schemeClr val="tx2">
                    <a:lumMod val="75000"/>
                  </a:schemeClr>
                </a:solidFill>
              </a:rPr>
              <a:t>School; BRIGANCE</a:t>
            </a:r>
          </a:p>
        </p:txBody>
      </p:sp>
    </p:spTree>
    <p:custDataLst>
      <p:tags r:id="rId1"/>
    </p:custDataLst>
    <p:extLst>
      <p:ext uri="{BB962C8B-B14F-4D97-AF65-F5344CB8AC3E}">
        <p14:creationId xmlns:p14="http://schemas.microsoft.com/office/powerpoint/2010/main" val="13783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4427984" y="1512168"/>
            <a:ext cx="4716016"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0" name="Group 9">
            <a:extLst>
              <a:ext uri="{FF2B5EF4-FFF2-40B4-BE49-F238E27FC236}">
                <a16:creationId xmlns:a16="http://schemas.microsoft.com/office/drawing/2014/main" id="{9786D63F-CFFE-4F24-B717-715B8F5F5045}"/>
              </a:ext>
            </a:extLst>
          </p:cNvPr>
          <p:cNvGrpSpPr/>
          <p:nvPr/>
        </p:nvGrpSpPr>
        <p:grpSpPr>
          <a:xfrm>
            <a:off x="-180528" y="-522638"/>
            <a:ext cx="9404944" cy="2079430"/>
            <a:chOff x="1331640" y="6569999"/>
            <a:chExt cx="9368791" cy="2049316"/>
          </a:xfrm>
        </p:grpSpPr>
        <p:pic>
          <p:nvPicPr>
            <p:cNvPr id="11" name="Picture 10">
              <a:extLst>
                <a:ext uri="{FF2B5EF4-FFF2-40B4-BE49-F238E27FC236}">
                  <a16:creationId xmlns:a16="http://schemas.microsoft.com/office/drawing/2014/main" id="{33D68859-43D9-4AA7-8A4F-01BA9312914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2" name="Rectangle 11">
              <a:extLst>
                <a:ext uri="{FF2B5EF4-FFF2-40B4-BE49-F238E27FC236}">
                  <a16:creationId xmlns:a16="http://schemas.microsoft.com/office/drawing/2014/main" id="{C960FD3D-FF2F-4D3E-A34F-FF3517548275}"/>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12853"/>
            <a:ext cx="8229600" cy="1143000"/>
          </a:xfrm>
        </p:spPr>
        <p:txBody>
          <a:bodyPr>
            <a:normAutofit/>
          </a:bodyPr>
          <a:lstStyle/>
          <a:p>
            <a:r>
              <a:rPr lang="en-AU" sz="3200" b="1" dirty="0">
                <a:solidFill>
                  <a:schemeClr val="bg1"/>
                </a:solidFill>
              </a:rPr>
              <a:t>Applying for Access: Autism Spectrum Disorder</a:t>
            </a:r>
          </a:p>
        </p:txBody>
      </p:sp>
      <p:sp>
        <p:nvSpPr>
          <p:cNvPr id="3" name="Text Placeholder 2"/>
          <p:cNvSpPr>
            <a:spLocks noGrp="1"/>
          </p:cNvSpPr>
          <p:nvPr>
            <p:ph type="body" sz="quarter" idx="10"/>
          </p:nvPr>
        </p:nvSpPr>
        <p:spPr>
          <a:xfrm>
            <a:off x="179512" y="2109191"/>
            <a:ext cx="3312368" cy="1994427"/>
          </a:xfrm>
        </p:spPr>
        <p:txBody>
          <a:bodyPr>
            <a:noAutofit/>
          </a:bodyPr>
          <a:lstStyle/>
          <a:p>
            <a:pPr marL="0" indent="0">
              <a:buNone/>
            </a:pPr>
            <a:r>
              <a:rPr lang="en-AU" sz="2800" b="1" dirty="0">
                <a:solidFill>
                  <a:schemeClr val="tx2">
                    <a:lumMod val="75000"/>
                  </a:schemeClr>
                </a:solidFill>
              </a:rPr>
              <a:t>Under 6</a:t>
            </a:r>
            <a:r>
              <a:rPr lang="en-AU" sz="2800" dirty="0">
                <a:solidFill>
                  <a:schemeClr val="tx2">
                    <a:lumMod val="75000"/>
                  </a:schemeClr>
                </a:solidFill>
              </a:rPr>
              <a:t> years of Age:</a:t>
            </a:r>
          </a:p>
          <a:p>
            <a:pPr marL="0" indent="0">
              <a:buNone/>
            </a:pPr>
            <a:endParaRPr lang="en-AU" sz="1300" dirty="0">
              <a:solidFill>
                <a:schemeClr val="tx2">
                  <a:lumMod val="75000"/>
                </a:schemeClr>
              </a:solidFill>
            </a:endParaRPr>
          </a:p>
          <a:p>
            <a:pPr marL="0" indent="0">
              <a:buNone/>
            </a:pPr>
            <a:r>
              <a:rPr lang="en-AU" sz="2800" dirty="0">
                <a:solidFill>
                  <a:schemeClr val="tx2">
                    <a:lumMod val="75000"/>
                  </a:schemeClr>
                </a:solidFill>
              </a:rPr>
              <a:t>Show </a:t>
            </a:r>
            <a:r>
              <a:rPr lang="en-AU" sz="2800" i="1" dirty="0">
                <a:solidFill>
                  <a:schemeClr val="tx2">
                    <a:lumMod val="75000"/>
                  </a:schemeClr>
                </a:solidFill>
              </a:rPr>
              <a:t>Developmental Delay</a:t>
            </a:r>
          </a:p>
          <a:p>
            <a:pPr marL="0" indent="0">
              <a:buNone/>
            </a:pPr>
            <a:r>
              <a:rPr lang="en-AU" sz="2800" dirty="0">
                <a:solidFill>
                  <a:schemeClr val="tx2">
                    <a:lumMod val="75000"/>
                  </a:schemeClr>
                </a:solidFill>
              </a:rPr>
              <a:t>(ECEI)</a:t>
            </a:r>
          </a:p>
        </p:txBody>
      </p:sp>
      <p:sp>
        <p:nvSpPr>
          <p:cNvPr id="8" name="Text Placeholder 2"/>
          <p:cNvSpPr txBox="1">
            <a:spLocks/>
          </p:cNvSpPr>
          <p:nvPr/>
        </p:nvSpPr>
        <p:spPr>
          <a:xfrm>
            <a:off x="3855903" y="2028735"/>
            <a:ext cx="5040560" cy="470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AU" sz="2800" b="1" dirty="0">
                <a:solidFill>
                  <a:schemeClr val="tx2">
                    <a:lumMod val="75000"/>
                  </a:schemeClr>
                </a:solidFill>
              </a:rPr>
              <a:t>Over 6</a:t>
            </a:r>
            <a:r>
              <a:rPr lang="en-AU" sz="2800" dirty="0">
                <a:solidFill>
                  <a:schemeClr val="tx2">
                    <a:lumMod val="75000"/>
                  </a:schemeClr>
                </a:solidFill>
              </a:rPr>
              <a:t> years of Age:</a:t>
            </a:r>
            <a:endParaRPr lang="en-AU" sz="1400" dirty="0">
              <a:solidFill>
                <a:schemeClr val="tx2">
                  <a:lumMod val="75000"/>
                </a:schemeClr>
              </a:solidFill>
            </a:endParaRPr>
          </a:p>
          <a:p>
            <a:pPr marL="0" indent="0" algn="r">
              <a:buNone/>
            </a:pPr>
            <a:r>
              <a:rPr lang="en-AU" sz="2800" dirty="0">
                <a:solidFill>
                  <a:schemeClr val="tx2">
                    <a:lumMod val="75000"/>
                  </a:schemeClr>
                </a:solidFill>
              </a:rPr>
              <a:t>If not a level 2 or Level 3 </a:t>
            </a:r>
          </a:p>
          <a:p>
            <a:pPr marL="0" indent="0" algn="r">
              <a:buNone/>
            </a:pPr>
            <a:r>
              <a:rPr lang="en-AU" sz="2800" dirty="0">
                <a:solidFill>
                  <a:schemeClr val="tx2">
                    <a:lumMod val="75000"/>
                  </a:schemeClr>
                </a:solidFill>
              </a:rPr>
              <a:t>(Requiring substantial </a:t>
            </a:r>
          </a:p>
          <a:p>
            <a:pPr marL="0" indent="0" algn="r">
              <a:buNone/>
            </a:pPr>
            <a:r>
              <a:rPr lang="en-AU" sz="2800" dirty="0">
                <a:solidFill>
                  <a:schemeClr val="tx2">
                    <a:lumMod val="75000"/>
                  </a:schemeClr>
                </a:solidFill>
              </a:rPr>
              <a:t>support), must show </a:t>
            </a:r>
          </a:p>
          <a:p>
            <a:pPr marL="0" indent="0" algn="r">
              <a:buNone/>
            </a:pPr>
            <a:r>
              <a:rPr lang="en-AU" sz="2800" i="1" dirty="0">
                <a:solidFill>
                  <a:schemeClr val="tx2">
                    <a:lumMod val="75000"/>
                  </a:schemeClr>
                </a:solidFill>
              </a:rPr>
              <a:t>Loss of Functional Capacity</a:t>
            </a:r>
          </a:p>
          <a:p>
            <a:pPr marL="0" indent="0" algn="r">
              <a:buNone/>
            </a:pPr>
            <a:endParaRPr lang="en-AU" sz="1400" i="1" dirty="0">
              <a:solidFill>
                <a:schemeClr val="tx2">
                  <a:lumMod val="75000"/>
                </a:schemeClr>
              </a:solidFill>
            </a:endParaRPr>
          </a:p>
          <a:p>
            <a:pPr marL="0" indent="0" algn="r">
              <a:buFont typeface="Arial" panose="020B0604020202020204" pitchFamily="34" charset="0"/>
              <a:buNone/>
            </a:pPr>
            <a:endParaRPr lang="en-AU" sz="2800" dirty="0">
              <a:solidFill>
                <a:schemeClr val="tx2">
                  <a:lumMod val="75000"/>
                </a:schemeClr>
              </a:solidFill>
            </a:endParaRPr>
          </a:p>
          <a:p>
            <a:pPr marL="0" indent="0" algn="r">
              <a:buNone/>
            </a:pPr>
            <a:endParaRPr lang="en-AU" sz="2800" dirty="0">
              <a:solidFill>
                <a:schemeClr val="tx2">
                  <a:lumMod val="75000"/>
                </a:schemeClr>
              </a:solidFill>
            </a:endParaRPr>
          </a:p>
        </p:txBody>
      </p:sp>
      <p:sp>
        <p:nvSpPr>
          <p:cNvPr id="9" name="Rectangle 8"/>
          <p:cNvSpPr/>
          <p:nvPr/>
        </p:nvSpPr>
        <p:spPr>
          <a:xfrm>
            <a:off x="467544" y="4941168"/>
            <a:ext cx="8064896" cy="1477328"/>
          </a:xfrm>
          <a:prstGeom prst="rect">
            <a:avLst/>
          </a:prstGeom>
        </p:spPr>
        <p:txBody>
          <a:bodyPr wrap="square">
            <a:spAutoFit/>
          </a:bodyPr>
          <a:lstStyle/>
          <a:p>
            <a:pPr algn="ctr"/>
            <a:r>
              <a:rPr lang="en-AU" sz="3000" i="1" dirty="0">
                <a:solidFill>
                  <a:schemeClr val="tx2">
                    <a:lumMod val="75000"/>
                  </a:schemeClr>
                </a:solidFill>
              </a:rPr>
              <a:t>Paediatrician;  Psychologist;</a:t>
            </a:r>
          </a:p>
          <a:p>
            <a:pPr algn="ctr"/>
            <a:r>
              <a:rPr lang="en-AU" sz="3000" i="1" dirty="0" err="1">
                <a:solidFill>
                  <a:schemeClr val="tx2">
                    <a:lumMod val="75000"/>
                  </a:schemeClr>
                </a:solidFill>
              </a:rPr>
              <a:t>Occ</a:t>
            </a:r>
            <a:r>
              <a:rPr lang="en-AU" sz="3000" i="1" dirty="0">
                <a:solidFill>
                  <a:schemeClr val="tx2">
                    <a:lumMod val="75000"/>
                  </a:schemeClr>
                </a:solidFill>
              </a:rPr>
              <a:t> Therapist; Speech Therapist;</a:t>
            </a:r>
          </a:p>
          <a:p>
            <a:pPr algn="ctr"/>
            <a:r>
              <a:rPr lang="en-AU" sz="3000" i="1" dirty="0">
                <a:solidFill>
                  <a:schemeClr val="tx2">
                    <a:lumMod val="75000"/>
                  </a:schemeClr>
                </a:solidFill>
              </a:rPr>
              <a:t>School; BRIGANCE</a:t>
            </a:r>
          </a:p>
        </p:txBody>
      </p:sp>
      <p:sp>
        <p:nvSpPr>
          <p:cNvPr id="4" name="TextBox 3">
            <a:extLst>
              <a:ext uri="{FF2B5EF4-FFF2-40B4-BE49-F238E27FC236}">
                <a16:creationId xmlns:a16="http://schemas.microsoft.com/office/drawing/2014/main" id="{1E1D93E5-CB58-85D7-F22F-EE7F2B1F4916}"/>
              </a:ext>
            </a:extLst>
          </p:cNvPr>
          <p:cNvSpPr txBox="1"/>
          <p:nvPr/>
        </p:nvSpPr>
        <p:spPr>
          <a:xfrm>
            <a:off x="183495" y="4829265"/>
            <a:ext cx="8712968" cy="1815882"/>
          </a:xfrm>
          <a:prstGeom prst="rect">
            <a:avLst/>
          </a:prstGeom>
          <a:solidFill>
            <a:schemeClr val="bg1"/>
          </a:solidFill>
        </p:spPr>
        <p:txBody>
          <a:bodyPr wrap="square" rtlCol="0">
            <a:spAutoFit/>
          </a:bodyPr>
          <a:lstStyle/>
          <a:p>
            <a:pPr algn="ctr"/>
            <a:r>
              <a:rPr lang="en-AU" sz="2400" b="1" dirty="0">
                <a:solidFill>
                  <a:srgbClr val="6A2875"/>
                </a:solidFill>
              </a:rPr>
              <a:t>63% of NDIS Participants are male</a:t>
            </a:r>
          </a:p>
          <a:p>
            <a:pPr algn="ctr"/>
            <a:endParaRPr lang="en-AU" sz="800" b="1" dirty="0">
              <a:solidFill>
                <a:srgbClr val="6A2875"/>
              </a:solidFill>
            </a:endParaRPr>
          </a:p>
          <a:p>
            <a:pPr algn="ctr"/>
            <a:r>
              <a:rPr lang="en-AU" sz="2400" b="1" dirty="0">
                <a:solidFill>
                  <a:srgbClr val="6A2875"/>
                </a:solidFill>
              </a:rPr>
              <a:t>There are 3 times more male than female participants with ASD</a:t>
            </a:r>
          </a:p>
          <a:p>
            <a:pPr algn="ctr"/>
            <a:endParaRPr lang="en-AU" sz="800" b="1" dirty="0">
              <a:solidFill>
                <a:srgbClr val="6A2875"/>
              </a:solidFill>
            </a:endParaRPr>
          </a:p>
          <a:p>
            <a:pPr algn="ctr"/>
            <a:r>
              <a:rPr lang="en-AU" sz="2400" b="1" dirty="0">
                <a:solidFill>
                  <a:srgbClr val="6A2875"/>
                </a:solidFill>
              </a:rPr>
              <a:t>There are 2.5 times more male than female participants with developmental delays</a:t>
            </a:r>
          </a:p>
        </p:txBody>
      </p:sp>
    </p:spTree>
    <p:custDataLst>
      <p:tags r:id="rId1"/>
    </p:custDataLst>
    <p:extLst>
      <p:ext uri="{BB962C8B-B14F-4D97-AF65-F5344CB8AC3E}">
        <p14:creationId xmlns:p14="http://schemas.microsoft.com/office/powerpoint/2010/main" val="39337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1AE73F6-D034-42AB-BD28-C83974FD29D3}"/>
              </a:ext>
            </a:extLst>
          </p:cNvPr>
          <p:cNvGrpSpPr/>
          <p:nvPr/>
        </p:nvGrpSpPr>
        <p:grpSpPr>
          <a:xfrm>
            <a:off x="-180528" y="-603448"/>
            <a:ext cx="9404944" cy="2079430"/>
            <a:chOff x="1331640" y="6569999"/>
            <a:chExt cx="9368791" cy="2049316"/>
          </a:xfrm>
        </p:grpSpPr>
        <p:pic>
          <p:nvPicPr>
            <p:cNvPr id="10" name="Picture 9">
              <a:extLst>
                <a:ext uri="{FF2B5EF4-FFF2-40B4-BE49-F238E27FC236}">
                  <a16:creationId xmlns:a16="http://schemas.microsoft.com/office/drawing/2014/main" id="{06188FE1-287D-4658-B725-B9F4E6590591}"/>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1" name="Rectangle 10">
              <a:extLst>
                <a:ext uri="{FF2B5EF4-FFF2-40B4-BE49-F238E27FC236}">
                  <a16:creationId xmlns:a16="http://schemas.microsoft.com/office/drawing/2014/main" id="{7CD9ECA4-617F-4E75-830C-05260CB65270}"/>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12"/>
          <p:cNvSpPr/>
          <p:nvPr/>
        </p:nvSpPr>
        <p:spPr>
          <a:xfrm flipH="1">
            <a:off x="4427984" y="1467544"/>
            <a:ext cx="4716016" cy="5390456"/>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212853"/>
            <a:ext cx="8229600" cy="1143000"/>
          </a:xfrm>
        </p:spPr>
        <p:txBody>
          <a:bodyPr>
            <a:normAutofit/>
          </a:bodyPr>
          <a:lstStyle/>
          <a:p>
            <a:r>
              <a:rPr lang="en-AU" sz="3200" b="1" dirty="0">
                <a:solidFill>
                  <a:schemeClr val="bg1"/>
                </a:solidFill>
              </a:rPr>
              <a:t>Applying for Access: Psychosocial Disability</a:t>
            </a:r>
          </a:p>
        </p:txBody>
      </p:sp>
      <p:sp>
        <p:nvSpPr>
          <p:cNvPr id="3" name="Text Placeholder 2"/>
          <p:cNvSpPr>
            <a:spLocks noGrp="1"/>
          </p:cNvSpPr>
          <p:nvPr>
            <p:ph type="body" sz="quarter" idx="10"/>
          </p:nvPr>
        </p:nvSpPr>
        <p:spPr>
          <a:xfrm>
            <a:off x="258634" y="2204864"/>
            <a:ext cx="3809310" cy="2399929"/>
          </a:xfrm>
        </p:spPr>
        <p:txBody>
          <a:bodyPr>
            <a:normAutofit/>
          </a:bodyPr>
          <a:lstStyle/>
          <a:p>
            <a:pPr marL="0" indent="0" algn="ctr">
              <a:buNone/>
            </a:pPr>
            <a:r>
              <a:rPr lang="en-AU" sz="2800" dirty="0">
                <a:solidFill>
                  <a:schemeClr val="tx2">
                    <a:lumMod val="75000"/>
                  </a:schemeClr>
                </a:solidFill>
              </a:rPr>
              <a:t>Under 6 years of Age:</a:t>
            </a:r>
          </a:p>
          <a:p>
            <a:pPr marL="0" indent="0" algn="ctr">
              <a:buNone/>
            </a:pPr>
            <a:endParaRPr lang="en-AU" sz="1400" dirty="0">
              <a:solidFill>
                <a:schemeClr val="tx2">
                  <a:lumMod val="75000"/>
                </a:schemeClr>
              </a:solidFill>
            </a:endParaRPr>
          </a:p>
          <a:p>
            <a:pPr marL="0" indent="0" algn="ctr">
              <a:buNone/>
            </a:pPr>
            <a:r>
              <a:rPr lang="en-AU" sz="2800" dirty="0">
                <a:solidFill>
                  <a:schemeClr val="tx2">
                    <a:lumMod val="75000"/>
                  </a:schemeClr>
                </a:solidFill>
              </a:rPr>
              <a:t>Show </a:t>
            </a:r>
          </a:p>
          <a:p>
            <a:pPr marL="0" indent="0" algn="ctr">
              <a:buNone/>
            </a:pPr>
            <a:r>
              <a:rPr lang="en-AU" sz="2800" i="1" dirty="0">
                <a:solidFill>
                  <a:schemeClr val="tx2">
                    <a:lumMod val="75000"/>
                  </a:schemeClr>
                </a:solidFill>
              </a:rPr>
              <a:t>Developmental Delay</a:t>
            </a:r>
          </a:p>
          <a:p>
            <a:pPr marL="0" indent="0" algn="ctr">
              <a:buNone/>
            </a:pPr>
            <a:endParaRPr lang="en-AU" sz="1400" i="1" dirty="0">
              <a:solidFill>
                <a:schemeClr val="tx2">
                  <a:lumMod val="75000"/>
                </a:schemeClr>
              </a:solidFill>
            </a:endParaRPr>
          </a:p>
          <a:p>
            <a:pPr marL="0" indent="0" algn="ctr">
              <a:buNone/>
            </a:pPr>
            <a:endParaRPr lang="en-AU" sz="1400" i="1" dirty="0">
              <a:solidFill>
                <a:schemeClr val="tx2">
                  <a:lumMod val="75000"/>
                </a:schemeClr>
              </a:solidFill>
            </a:endParaRPr>
          </a:p>
          <a:p>
            <a:pPr marL="0" indent="0" algn="ctr">
              <a:buNone/>
            </a:pPr>
            <a:endParaRPr lang="en-AU" sz="28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
        <p:nvSpPr>
          <p:cNvPr id="7" name="Text Placeholder 2"/>
          <p:cNvSpPr txBox="1">
            <a:spLocks/>
          </p:cNvSpPr>
          <p:nvPr/>
        </p:nvSpPr>
        <p:spPr>
          <a:xfrm>
            <a:off x="4716016" y="2193031"/>
            <a:ext cx="3953326" cy="2532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800" dirty="0">
                <a:solidFill>
                  <a:schemeClr val="tx2">
                    <a:lumMod val="75000"/>
                  </a:schemeClr>
                </a:solidFill>
              </a:rPr>
              <a:t>Over 6 years of Age:</a:t>
            </a:r>
          </a:p>
          <a:p>
            <a:pPr marL="0" indent="0" algn="ctr">
              <a:buFont typeface="Arial" panose="020B0604020202020204" pitchFamily="34" charset="0"/>
              <a:buNone/>
            </a:pPr>
            <a:endParaRPr lang="en-AU" sz="1400" dirty="0">
              <a:solidFill>
                <a:schemeClr val="tx2">
                  <a:lumMod val="75000"/>
                </a:schemeClr>
              </a:solidFill>
            </a:endParaRPr>
          </a:p>
          <a:p>
            <a:pPr marL="0" indent="0" algn="ctr">
              <a:buNone/>
            </a:pPr>
            <a:r>
              <a:rPr lang="en-AU" sz="2800" dirty="0">
                <a:solidFill>
                  <a:schemeClr val="tx2">
                    <a:lumMod val="75000"/>
                  </a:schemeClr>
                </a:solidFill>
              </a:rPr>
              <a:t>Show </a:t>
            </a:r>
            <a:r>
              <a:rPr lang="en-AU" sz="2800" i="1" dirty="0">
                <a:solidFill>
                  <a:schemeClr val="tx2">
                    <a:lumMod val="75000"/>
                  </a:schemeClr>
                </a:solidFill>
              </a:rPr>
              <a:t>Loss of </a:t>
            </a:r>
          </a:p>
          <a:p>
            <a:pPr marL="0" indent="0" algn="ctr">
              <a:buNone/>
            </a:pPr>
            <a:r>
              <a:rPr lang="en-AU" sz="2800" i="1" dirty="0">
                <a:solidFill>
                  <a:schemeClr val="tx2">
                    <a:lumMod val="75000"/>
                  </a:schemeClr>
                </a:solidFill>
              </a:rPr>
              <a:t>Functional Capacity</a:t>
            </a:r>
          </a:p>
          <a:p>
            <a:pPr marL="0" indent="0" algn="ctr">
              <a:buNone/>
            </a:pPr>
            <a:endParaRPr lang="en-AU" sz="1400" i="1" dirty="0">
              <a:solidFill>
                <a:schemeClr val="tx2">
                  <a:lumMod val="75000"/>
                </a:schemeClr>
              </a:solidFill>
            </a:endParaRPr>
          </a:p>
          <a:p>
            <a:pPr marL="0" indent="0" algn="ctr">
              <a:buNone/>
            </a:pPr>
            <a:endParaRPr lang="en-AU" sz="2800" dirty="0">
              <a:solidFill>
                <a:schemeClr val="tx2">
                  <a:lumMod val="75000"/>
                </a:schemeClr>
              </a:solidFill>
            </a:endParaRPr>
          </a:p>
        </p:txBody>
      </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258634" y="4437112"/>
            <a:ext cx="8428166" cy="470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a:solidFill>
                  <a:schemeClr val="tx2">
                    <a:lumMod val="75000"/>
                  </a:schemeClr>
                </a:solidFill>
              </a:rPr>
              <a:t>clinical mental health staff</a:t>
            </a:r>
          </a:p>
          <a:p>
            <a:pPr marL="0" indent="0" algn="ctr">
              <a:buFont typeface="Arial" panose="020B0604020202020204" pitchFamily="34" charset="0"/>
              <a:buNone/>
            </a:pPr>
            <a:r>
              <a:rPr lang="en-US" sz="2800" i="1" dirty="0">
                <a:solidFill>
                  <a:schemeClr val="tx2">
                    <a:lumMod val="75000"/>
                  </a:schemeClr>
                </a:solidFill>
              </a:rPr>
              <a:t>Clinical psychiatric staff</a:t>
            </a:r>
          </a:p>
          <a:p>
            <a:pPr marL="0" indent="0" algn="ctr">
              <a:buFont typeface="Arial" panose="020B0604020202020204" pitchFamily="34" charset="0"/>
              <a:buNone/>
            </a:pPr>
            <a:r>
              <a:rPr lang="en-US" sz="2800" i="1" dirty="0">
                <a:solidFill>
                  <a:schemeClr val="tx2">
                    <a:lumMod val="75000"/>
                  </a:schemeClr>
                </a:solidFill>
              </a:rPr>
              <a:t>Mental Health Occupational Therapist Psychologist</a:t>
            </a:r>
          </a:p>
          <a:p>
            <a:pPr marL="0" indent="0" algn="ctr">
              <a:buFont typeface="Arial" panose="020B0604020202020204" pitchFamily="34" charset="0"/>
              <a:buNone/>
            </a:pPr>
            <a:r>
              <a:rPr lang="en-US" sz="2800" i="1" dirty="0">
                <a:solidFill>
                  <a:schemeClr val="tx2">
                    <a:lumMod val="75000"/>
                  </a:schemeClr>
                </a:solidFill>
              </a:rPr>
              <a:t>Psychiatrist</a:t>
            </a:r>
          </a:p>
          <a:p>
            <a:pPr marL="0" indent="0" algn="ctr">
              <a:buFont typeface="Arial" panose="020B0604020202020204" pitchFamily="34" charset="0"/>
              <a:buNone/>
            </a:pPr>
            <a:endParaRPr lang="en-AU" sz="28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
        <p:nvSpPr>
          <p:cNvPr id="12" name="Text Placeholder 2">
            <a:extLst>
              <a:ext uri="{FF2B5EF4-FFF2-40B4-BE49-F238E27FC236}">
                <a16:creationId xmlns:a16="http://schemas.microsoft.com/office/drawing/2014/main" id="{D77B5E86-E216-4BBA-858E-033D9531D7C9}"/>
              </a:ext>
            </a:extLst>
          </p:cNvPr>
          <p:cNvSpPr txBox="1">
            <a:spLocks/>
          </p:cNvSpPr>
          <p:nvPr/>
        </p:nvSpPr>
        <p:spPr>
          <a:xfrm>
            <a:off x="-1018828" y="1555661"/>
            <a:ext cx="11117614" cy="10108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a:solidFill>
                  <a:srgbClr val="C00000"/>
                </a:solidFill>
              </a:rPr>
              <a:t>There are no psychosocial disabilities in NDIS List A or List D</a:t>
            </a:r>
            <a:endParaRPr lang="en-AU" sz="2800" dirty="0">
              <a:solidFill>
                <a:srgbClr val="C00000"/>
              </a:solidFill>
            </a:endParaRPr>
          </a:p>
        </p:txBody>
      </p:sp>
    </p:spTree>
    <p:custDataLst>
      <p:tags r:id="rId1"/>
    </p:custDataLst>
    <p:extLst>
      <p:ext uri="{BB962C8B-B14F-4D97-AF65-F5344CB8AC3E}">
        <p14:creationId xmlns:p14="http://schemas.microsoft.com/office/powerpoint/2010/main" val="21108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1AE73F6-D034-42AB-BD28-C83974FD29D3}"/>
              </a:ext>
            </a:extLst>
          </p:cNvPr>
          <p:cNvGrpSpPr/>
          <p:nvPr/>
        </p:nvGrpSpPr>
        <p:grpSpPr>
          <a:xfrm>
            <a:off x="-180528" y="-603448"/>
            <a:ext cx="9404944" cy="2079430"/>
            <a:chOff x="1331640" y="6569999"/>
            <a:chExt cx="9368791" cy="2049316"/>
          </a:xfrm>
        </p:grpSpPr>
        <p:pic>
          <p:nvPicPr>
            <p:cNvPr id="10" name="Picture 9">
              <a:extLst>
                <a:ext uri="{FF2B5EF4-FFF2-40B4-BE49-F238E27FC236}">
                  <a16:creationId xmlns:a16="http://schemas.microsoft.com/office/drawing/2014/main" id="{06188FE1-287D-4658-B725-B9F4E6590591}"/>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1" name="Rectangle 10">
              <a:extLst>
                <a:ext uri="{FF2B5EF4-FFF2-40B4-BE49-F238E27FC236}">
                  <a16:creationId xmlns:a16="http://schemas.microsoft.com/office/drawing/2014/main" id="{7CD9ECA4-617F-4E75-830C-05260CB65270}"/>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12"/>
          <p:cNvSpPr/>
          <p:nvPr/>
        </p:nvSpPr>
        <p:spPr>
          <a:xfrm flipH="1">
            <a:off x="4427984" y="1467544"/>
            <a:ext cx="4716016" cy="5390456"/>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212853"/>
            <a:ext cx="8229600" cy="1143000"/>
          </a:xfrm>
        </p:spPr>
        <p:txBody>
          <a:bodyPr>
            <a:normAutofit/>
          </a:bodyPr>
          <a:lstStyle/>
          <a:p>
            <a:r>
              <a:rPr lang="en-AU" sz="3200" b="1" dirty="0">
                <a:solidFill>
                  <a:schemeClr val="bg1"/>
                </a:solidFill>
              </a:rPr>
              <a:t>Applying for Access: Psychosocial Disability</a:t>
            </a:r>
          </a:p>
        </p:txBody>
      </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133484" y="1628800"/>
            <a:ext cx="8831003" cy="511256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i="1" dirty="0">
                <a:solidFill>
                  <a:schemeClr val="tx2">
                    <a:lumMod val="75000"/>
                  </a:schemeClr>
                </a:solidFill>
              </a:rPr>
              <a:t>“Patients with a mental health condition who are most likely to meet the NDIS access criteria usually:</a:t>
            </a:r>
          </a:p>
          <a:p>
            <a:pPr marL="0" indent="0" algn="ctr">
              <a:buNone/>
            </a:pPr>
            <a:endParaRPr lang="en-US" sz="2800" i="1" dirty="0">
              <a:solidFill>
                <a:schemeClr val="tx2">
                  <a:lumMod val="75000"/>
                </a:schemeClr>
              </a:solidFill>
            </a:endParaRPr>
          </a:p>
          <a:p>
            <a:pPr marL="0" indent="0" algn="ctr">
              <a:buNone/>
            </a:pPr>
            <a:r>
              <a:rPr lang="en-US" sz="2800" i="1" dirty="0">
                <a:solidFill>
                  <a:schemeClr val="tx2">
                    <a:lumMod val="75000"/>
                  </a:schemeClr>
                </a:solidFill>
              </a:rPr>
              <a:t>•	have explored (with their clinician) known available and appropriate evidence based treatments;</a:t>
            </a:r>
          </a:p>
          <a:p>
            <a:pPr marL="0" indent="0" algn="ctr">
              <a:buNone/>
            </a:pPr>
            <a:endParaRPr lang="en-US" sz="2800" i="1" dirty="0">
              <a:solidFill>
                <a:schemeClr val="tx2">
                  <a:lumMod val="75000"/>
                </a:schemeClr>
              </a:solidFill>
            </a:endParaRPr>
          </a:p>
          <a:p>
            <a:pPr marL="0" indent="0" algn="ctr">
              <a:buNone/>
            </a:pPr>
            <a:r>
              <a:rPr lang="en-US" sz="2800" i="1" dirty="0">
                <a:solidFill>
                  <a:schemeClr val="tx2">
                    <a:lumMod val="75000"/>
                  </a:schemeClr>
                </a:solidFill>
              </a:rPr>
              <a:t>•	are unlikely to experience clinical recovery from the symptoms of a mental health condition. </a:t>
            </a:r>
          </a:p>
          <a:p>
            <a:pPr marL="0" indent="0" algn="ctr">
              <a:buNone/>
            </a:pPr>
            <a:endParaRPr lang="en-US" sz="2800" i="1" dirty="0">
              <a:solidFill>
                <a:schemeClr val="tx2">
                  <a:lumMod val="75000"/>
                </a:schemeClr>
              </a:solidFill>
            </a:endParaRPr>
          </a:p>
          <a:p>
            <a:pPr marL="0" indent="0" algn="ctr">
              <a:buNone/>
            </a:pPr>
            <a:r>
              <a:rPr lang="en-US" sz="2800" i="1" dirty="0">
                <a:solidFill>
                  <a:schemeClr val="tx2">
                    <a:lumMod val="75000"/>
                  </a:schemeClr>
                </a:solidFill>
              </a:rPr>
              <a:t>•	experience major functional impacts, from the mental health condition, with everyday tasks; and</a:t>
            </a:r>
          </a:p>
          <a:p>
            <a:pPr marL="0" indent="0" algn="ctr">
              <a:buNone/>
            </a:pPr>
            <a:endParaRPr lang="en-US" sz="2800" i="1" dirty="0">
              <a:solidFill>
                <a:schemeClr val="tx2">
                  <a:lumMod val="75000"/>
                </a:schemeClr>
              </a:solidFill>
            </a:endParaRPr>
          </a:p>
          <a:p>
            <a:pPr marL="0" indent="0" algn="ctr">
              <a:buNone/>
            </a:pPr>
            <a:r>
              <a:rPr lang="en-US" sz="2800" i="1" dirty="0">
                <a:solidFill>
                  <a:schemeClr val="tx2">
                    <a:lumMod val="75000"/>
                  </a:schemeClr>
                </a:solidFill>
              </a:rPr>
              <a:t>•	require support to manage everyday tasks most days, </a:t>
            </a:r>
          </a:p>
          <a:p>
            <a:pPr marL="0" indent="0" algn="ctr">
              <a:buNone/>
            </a:pPr>
            <a:r>
              <a:rPr lang="en-US" sz="2800" i="1" dirty="0">
                <a:solidFill>
                  <a:schemeClr val="tx2">
                    <a:lumMod val="75000"/>
                  </a:schemeClr>
                </a:solidFill>
              </a:rPr>
              <a:t>not just when acutely unwell.</a:t>
            </a:r>
          </a:p>
          <a:p>
            <a:pPr marL="0" indent="0" algn="ctr">
              <a:buFont typeface="Arial" panose="020B0604020202020204" pitchFamily="34" charset="0"/>
              <a:buNone/>
            </a:pPr>
            <a:endParaRPr lang="en-AU" sz="28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Tree>
    <p:custDataLst>
      <p:tags r:id="rId1"/>
    </p:custDataLst>
    <p:extLst>
      <p:ext uri="{BB962C8B-B14F-4D97-AF65-F5344CB8AC3E}">
        <p14:creationId xmlns:p14="http://schemas.microsoft.com/office/powerpoint/2010/main" val="38630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500"/>
                                        <p:tgtEl>
                                          <p:spTgt spid="8">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animEffect transition="in" filter="fade">
                                      <p:cBhvr>
                                        <p:cTn id="2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9847EB-6949-411F-834E-8CDD370BED89}"/>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19F81DCC-4E2C-4651-97B5-32E42E5E908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A857EAD1-228E-49D0-BDB5-79ABC50C0B9F}"/>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12853"/>
            <a:ext cx="8229600" cy="1143000"/>
          </a:xfrm>
        </p:spPr>
        <p:txBody>
          <a:bodyPr>
            <a:normAutofit/>
          </a:bodyPr>
          <a:lstStyle/>
          <a:p>
            <a:r>
              <a:rPr lang="en-AU" sz="3200" b="1" dirty="0">
                <a:solidFill>
                  <a:schemeClr val="bg1"/>
                </a:solidFill>
              </a:rPr>
              <a:t>Applying for Access: Psychosocial Disability</a:t>
            </a:r>
          </a:p>
        </p:txBody>
      </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357917" y="1844824"/>
            <a:ext cx="8428166" cy="470418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800" i="1" dirty="0">
              <a:solidFill>
                <a:schemeClr val="tx2">
                  <a:lumMod val="75000"/>
                </a:schemeClr>
              </a:solidFill>
            </a:endParaRPr>
          </a:p>
          <a:p>
            <a:pPr marL="0" indent="0" algn="ctr">
              <a:buFont typeface="Arial" panose="020B0604020202020204" pitchFamily="34" charset="0"/>
              <a:buNone/>
            </a:pPr>
            <a:r>
              <a:rPr lang="en-US" sz="2800" i="1" dirty="0">
                <a:solidFill>
                  <a:schemeClr val="tx2">
                    <a:lumMod val="75000"/>
                  </a:schemeClr>
                </a:solidFill>
              </a:rPr>
              <a:t>To get NDIS access a psychosocial disability must:</a:t>
            </a:r>
          </a:p>
          <a:p>
            <a:pPr marL="0" indent="0" algn="ctr">
              <a:buFont typeface="Arial" panose="020B0604020202020204" pitchFamily="34" charset="0"/>
              <a:buNone/>
            </a:pPr>
            <a:endParaRPr lang="en-US" sz="2800" i="1" dirty="0">
              <a:solidFill>
                <a:schemeClr val="tx2">
                  <a:lumMod val="75000"/>
                </a:schemeClr>
              </a:solidFill>
            </a:endParaRPr>
          </a:p>
          <a:p>
            <a:pPr algn="ctr">
              <a:buFont typeface="Arial" charset="0"/>
              <a:buChar char="•"/>
            </a:pPr>
            <a:r>
              <a:rPr lang="en-US" sz="2800" b="1" i="1" dirty="0">
                <a:solidFill>
                  <a:schemeClr val="tx2">
                    <a:lumMod val="75000"/>
                  </a:schemeClr>
                </a:solidFill>
              </a:rPr>
              <a:t>The impairment/s </a:t>
            </a:r>
            <a:r>
              <a:rPr lang="en-US" sz="2800" i="1" dirty="0">
                <a:solidFill>
                  <a:schemeClr val="tx2">
                    <a:lumMod val="75000"/>
                  </a:schemeClr>
                </a:solidFill>
              </a:rPr>
              <a:t>caused by the condition must be lifelong </a:t>
            </a:r>
          </a:p>
          <a:p>
            <a:pPr marL="0" indent="0" algn="ctr">
              <a:buNone/>
            </a:pPr>
            <a:r>
              <a:rPr lang="en-US" sz="2800" i="1" dirty="0">
                <a:solidFill>
                  <a:schemeClr val="tx2">
                    <a:lumMod val="75000"/>
                  </a:schemeClr>
                </a:solidFill>
              </a:rPr>
              <a:t>(Even if the condition is not presently severe)</a:t>
            </a:r>
          </a:p>
          <a:p>
            <a:pPr marL="0" indent="0" algn="ctr">
              <a:buNone/>
            </a:pPr>
            <a:endParaRPr lang="en-US" sz="2800" i="1" dirty="0">
              <a:solidFill>
                <a:schemeClr val="tx2">
                  <a:lumMod val="75000"/>
                </a:schemeClr>
              </a:solidFill>
            </a:endParaRPr>
          </a:p>
          <a:p>
            <a:pPr algn="ctr">
              <a:buFont typeface="Arial" charset="0"/>
              <a:buChar char="•"/>
            </a:pPr>
            <a:r>
              <a:rPr lang="en-US" sz="2800" i="1" dirty="0">
                <a:solidFill>
                  <a:schemeClr val="tx2">
                    <a:lumMod val="75000"/>
                  </a:schemeClr>
                </a:solidFill>
              </a:rPr>
              <a:t>The person can </a:t>
            </a:r>
            <a:r>
              <a:rPr lang="en-US" sz="2800" b="1" i="1" dirty="0">
                <a:solidFill>
                  <a:schemeClr val="tx2">
                    <a:lumMod val="75000"/>
                  </a:schemeClr>
                </a:solidFill>
              </a:rPr>
              <a:t>maintain their function</a:t>
            </a:r>
            <a:r>
              <a:rPr lang="en-US" sz="2800" i="1" dirty="0">
                <a:solidFill>
                  <a:schemeClr val="tx2">
                    <a:lumMod val="75000"/>
                  </a:schemeClr>
                </a:solidFill>
              </a:rPr>
              <a:t>, reduce severe episodes, and </a:t>
            </a:r>
            <a:r>
              <a:rPr lang="en-US" sz="2800" b="1" i="1" dirty="0">
                <a:solidFill>
                  <a:schemeClr val="tx2">
                    <a:lumMod val="75000"/>
                  </a:schemeClr>
                </a:solidFill>
              </a:rPr>
              <a:t>manage their condition </a:t>
            </a:r>
            <a:r>
              <a:rPr lang="en-US" sz="2800" i="1" dirty="0">
                <a:solidFill>
                  <a:schemeClr val="tx2">
                    <a:lumMod val="75000"/>
                  </a:schemeClr>
                </a:solidFill>
              </a:rPr>
              <a:t>over time..</a:t>
            </a:r>
          </a:p>
          <a:p>
            <a:pPr algn="ctr">
              <a:buFont typeface="Arial" charset="0"/>
              <a:buChar char="•"/>
            </a:pPr>
            <a:endParaRPr lang="en-US" sz="1500" i="1" dirty="0">
              <a:solidFill>
                <a:schemeClr val="tx2">
                  <a:lumMod val="75000"/>
                </a:schemeClr>
              </a:solidFill>
            </a:endParaRPr>
          </a:p>
          <a:p>
            <a:pPr marL="0" indent="0" algn="ctr">
              <a:buNone/>
            </a:pPr>
            <a:r>
              <a:rPr lang="en-US" sz="2800" b="1" i="1" dirty="0">
                <a:solidFill>
                  <a:schemeClr val="tx2">
                    <a:lumMod val="75000"/>
                  </a:schemeClr>
                </a:solidFill>
              </a:rPr>
              <a:t>..with the proper long-term supports</a:t>
            </a:r>
          </a:p>
          <a:p>
            <a:pPr marL="0" indent="0" algn="ctr">
              <a:buNone/>
            </a:pPr>
            <a:endParaRPr lang="en-US" sz="2800" b="1" i="1" dirty="0">
              <a:solidFill>
                <a:schemeClr val="tx2">
                  <a:lumMod val="75000"/>
                </a:schemeClr>
              </a:solidFill>
            </a:endParaRPr>
          </a:p>
          <a:p>
            <a:pPr marL="0" indent="0" algn="ctr">
              <a:buNone/>
            </a:pPr>
            <a:r>
              <a:rPr lang="en-US" sz="2800" b="1" i="1" dirty="0">
                <a:solidFill>
                  <a:schemeClr val="tx2">
                    <a:lumMod val="75000"/>
                  </a:schemeClr>
                </a:solidFill>
              </a:rPr>
              <a:t>Always seek advice from one of the mental health organisations –  e.g. Tandem, Reimagine, EACH </a:t>
            </a:r>
            <a:r>
              <a:rPr lang="en-US" sz="2800" b="1" i="1" dirty="0" err="1">
                <a:solidFill>
                  <a:schemeClr val="tx2">
                    <a:lumMod val="75000"/>
                  </a:schemeClr>
                </a:solidFill>
              </a:rPr>
              <a:t>etc</a:t>
            </a:r>
            <a:endParaRPr lang="en-US" sz="2800" b="1" i="1" dirty="0">
              <a:solidFill>
                <a:schemeClr val="tx2">
                  <a:lumMod val="75000"/>
                </a:schemeClr>
              </a:solidFill>
            </a:endParaRPr>
          </a:p>
          <a:p>
            <a:pPr marL="0" indent="0" algn="ctr">
              <a:buFont typeface="Arial" panose="020B0604020202020204" pitchFamily="34" charset="0"/>
              <a:buNone/>
            </a:pPr>
            <a:endParaRPr lang="en-AU" sz="28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Tree>
    <p:custDataLst>
      <p:tags r:id="rId1"/>
    </p:custDataLst>
    <p:extLst>
      <p:ext uri="{BB962C8B-B14F-4D97-AF65-F5344CB8AC3E}">
        <p14:creationId xmlns:p14="http://schemas.microsoft.com/office/powerpoint/2010/main" val="20522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9847EB-6949-411F-834E-8CDD370BED89}"/>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19F81DCC-4E2C-4651-97B5-32E42E5E908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A857EAD1-228E-49D0-BDB5-79ABC50C0B9F}"/>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12853"/>
            <a:ext cx="8229600" cy="1143000"/>
          </a:xfrm>
        </p:spPr>
        <p:txBody>
          <a:bodyPr>
            <a:normAutofit/>
          </a:bodyPr>
          <a:lstStyle/>
          <a:p>
            <a:r>
              <a:rPr lang="en-US" sz="3200" b="1" dirty="0">
                <a:solidFill>
                  <a:schemeClr val="bg1"/>
                </a:solidFill>
              </a:rPr>
              <a:t>The NDIS distinguishes between </a:t>
            </a:r>
            <a:br>
              <a:rPr lang="en-US" sz="3200" b="1" dirty="0">
                <a:solidFill>
                  <a:schemeClr val="bg1"/>
                </a:solidFill>
              </a:rPr>
            </a:br>
            <a:r>
              <a:rPr lang="en-US" sz="3200" b="1" dirty="0">
                <a:solidFill>
                  <a:schemeClr val="bg1"/>
                </a:solidFill>
              </a:rPr>
              <a:t>‘Personal Recovery’ and ‘Clinical Recovery’</a:t>
            </a:r>
          </a:p>
        </p:txBody>
      </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357917" y="1844824"/>
            <a:ext cx="8428166" cy="470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800" i="1" dirty="0">
              <a:solidFill>
                <a:schemeClr val="tx2">
                  <a:lumMod val="75000"/>
                </a:schemeClr>
              </a:solidFill>
            </a:endParaRPr>
          </a:p>
          <a:p>
            <a:pPr marL="0" indent="0">
              <a:buNone/>
            </a:pPr>
            <a:r>
              <a:rPr lang="en-US" sz="2400" b="1" i="1" dirty="0">
                <a:solidFill>
                  <a:srgbClr val="6A2875"/>
                </a:solidFill>
              </a:rPr>
              <a:t>Clinical recovery </a:t>
            </a:r>
            <a:r>
              <a:rPr lang="en-US" sz="2400" i="1" dirty="0">
                <a:solidFill>
                  <a:srgbClr val="6A2875"/>
                </a:solidFill>
              </a:rPr>
              <a:t>means:</a:t>
            </a:r>
          </a:p>
          <a:p>
            <a:r>
              <a:rPr lang="en-US" sz="2400" i="1" dirty="0">
                <a:solidFill>
                  <a:srgbClr val="6A2875"/>
                </a:solidFill>
              </a:rPr>
              <a:t>“the absence of symptoms of the condition as a result of treatment and/or intervention and the person being cured; or</a:t>
            </a:r>
          </a:p>
          <a:p>
            <a:r>
              <a:rPr lang="en-US" sz="2400" i="1" dirty="0">
                <a:solidFill>
                  <a:srgbClr val="6A2875"/>
                </a:solidFill>
              </a:rPr>
              <a:t>the absence of symptoms because the treatment and/or interventions is/are suppressing or controlling them.”</a:t>
            </a:r>
          </a:p>
          <a:p>
            <a:pPr marL="0" indent="0" algn="ctr">
              <a:buFont typeface="Arial" panose="020B0604020202020204" pitchFamily="34" charset="0"/>
              <a:buNone/>
            </a:pPr>
            <a:endParaRPr lang="en-US" sz="2800" i="1" dirty="0">
              <a:solidFill>
                <a:schemeClr val="tx2">
                  <a:lumMod val="75000"/>
                </a:schemeClr>
              </a:solidFill>
            </a:endParaRPr>
          </a:p>
          <a:p>
            <a:pPr marL="0" indent="0">
              <a:buNone/>
            </a:pPr>
            <a:r>
              <a:rPr lang="en-US" sz="2400" b="1" i="1" dirty="0">
                <a:solidFill>
                  <a:schemeClr val="tx2">
                    <a:lumMod val="75000"/>
                  </a:schemeClr>
                </a:solidFill>
              </a:rPr>
              <a:t>Personal Recovery </a:t>
            </a:r>
            <a:r>
              <a:rPr lang="en-US" sz="2400" i="1" dirty="0">
                <a:solidFill>
                  <a:schemeClr val="tx2">
                    <a:lumMod val="75000"/>
                  </a:schemeClr>
                </a:solidFill>
              </a:rPr>
              <a:t>means “the person has achieved their best possible version of personal and emotional wellbeing.”</a:t>
            </a:r>
          </a:p>
          <a:p>
            <a:pPr marL="0" indent="0" algn="ctr">
              <a:buFont typeface="Arial" panose="020B0604020202020204" pitchFamily="34" charset="0"/>
              <a:buNone/>
            </a:pPr>
            <a:endParaRPr lang="en-AU" sz="28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Tree>
    <p:custDataLst>
      <p:tags r:id="rId1"/>
    </p:custDataLst>
    <p:extLst>
      <p:ext uri="{BB962C8B-B14F-4D97-AF65-F5344CB8AC3E}">
        <p14:creationId xmlns:p14="http://schemas.microsoft.com/office/powerpoint/2010/main" val="39300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3131840" y="1512168"/>
            <a:ext cx="6012160"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1" name="Group 10">
            <a:extLst>
              <a:ext uri="{FF2B5EF4-FFF2-40B4-BE49-F238E27FC236}">
                <a16:creationId xmlns:a16="http://schemas.microsoft.com/office/drawing/2014/main" id="{F67EFAD8-695A-4A45-83A3-C1756A749FB2}"/>
              </a:ext>
            </a:extLst>
          </p:cNvPr>
          <p:cNvGrpSpPr/>
          <p:nvPr/>
        </p:nvGrpSpPr>
        <p:grpSpPr>
          <a:xfrm>
            <a:off x="-180528" y="-459432"/>
            <a:ext cx="9404944" cy="2088229"/>
            <a:chOff x="1331640" y="6569999"/>
            <a:chExt cx="9368791" cy="2057987"/>
          </a:xfrm>
        </p:grpSpPr>
        <p:pic>
          <p:nvPicPr>
            <p:cNvPr id="12" name="Picture 11">
              <a:extLst>
                <a:ext uri="{FF2B5EF4-FFF2-40B4-BE49-F238E27FC236}">
                  <a16:creationId xmlns:a16="http://schemas.microsoft.com/office/drawing/2014/main" id="{96573E46-0F20-4025-B865-2E449D63EE76}"/>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F835A748-760B-45E5-93FE-FEEB5299B9A9}"/>
                </a:ext>
              </a:extLst>
            </p:cNvPr>
            <p:cNvSpPr/>
            <p:nvPr/>
          </p:nvSpPr>
          <p:spPr>
            <a:xfrm>
              <a:off x="1367571" y="6578670"/>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Access: how does the NDIS define disability?</a:t>
            </a:r>
          </a:p>
        </p:txBody>
      </p:sp>
      <p:sp>
        <p:nvSpPr>
          <p:cNvPr id="3" name="Text Placeholder 2"/>
          <p:cNvSpPr>
            <a:spLocks noGrp="1"/>
          </p:cNvSpPr>
          <p:nvPr>
            <p:ph type="body" sz="quarter" idx="10"/>
          </p:nvPr>
        </p:nvSpPr>
        <p:spPr>
          <a:xfrm>
            <a:off x="323528" y="1772816"/>
            <a:ext cx="8496944" cy="4704185"/>
          </a:xfrm>
        </p:spPr>
        <p:txBody>
          <a:bodyPr>
            <a:normAutofit/>
          </a:bodyPr>
          <a:lstStyle/>
          <a:p>
            <a:pPr marL="0" indent="0">
              <a:buNone/>
            </a:pPr>
            <a:endParaRPr lang="en-AU" sz="3300" dirty="0"/>
          </a:p>
          <a:p>
            <a:endParaRPr lang="en-AU" sz="3300" dirty="0"/>
          </a:p>
          <a:p>
            <a:endParaRPr lang="en-AU" sz="3300" dirty="0"/>
          </a:p>
          <a:p>
            <a:endParaRPr lang="en-AU" sz="3300" dirty="0"/>
          </a:p>
          <a:p>
            <a:pPr marL="0" lvl="0" indent="0">
              <a:buNone/>
            </a:pPr>
            <a:endParaRPr lang="en-AU" sz="2400" dirty="0"/>
          </a:p>
          <a:p>
            <a:pPr marL="0" lvl="0" indent="0">
              <a:buNone/>
            </a:pPr>
            <a:endParaRPr lang="en-AU" sz="2400" dirty="0"/>
          </a:p>
        </p:txBody>
      </p:sp>
      <p:sp>
        <p:nvSpPr>
          <p:cNvPr id="5" name="Rectangle 4"/>
          <p:cNvSpPr/>
          <p:nvPr/>
        </p:nvSpPr>
        <p:spPr>
          <a:xfrm>
            <a:off x="539552" y="1628800"/>
            <a:ext cx="8064896" cy="4124206"/>
          </a:xfrm>
          <a:prstGeom prst="rect">
            <a:avLst/>
          </a:prstGeom>
        </p:spPr>
        <p:txBody>
          <a:bodyPr wrap="square">
            <a:spAutoFit/>
          </a:bodyPr>
          <a:lstStyle/>
          <a:p>
            <a:pPr>
              <a:spcAft>
                <a:spcPts val="600"/>
              </a:spcAft>
            </a:pPr>
            <a:endParaRPr lang="en-AU" sz="800" dirty="0"/>
          </a:p>
          <a:p>
            <a:pPr>
              <a:spcAft>
                <a:spcPts val="300"/>
              </a:spcAft>
            </a:pPr>
            <a:r>
              <a:rPr lang="en-AU" sz="2200" b="1" dirty="0"/>
              <a:t>In assessing applications for access to the </a:t>
            </a:r>
          </a:p>
          <a:p>
            <a:pPr>
              <a:spcAft>
                <a:spcPts val="300"/>
              </a:spcAft>
            </a:pPr>
            <a:r>
              <a:rPr lang="en-AU" sz="2200" b="1" dirty="0"/>
              <a:t>NDIS, the NDIA looks for evidence </a:t>
            </a:r>
          </a:p>
          <a:p>
            <a:pPr>
              <a:spcAft>
                <a:spcPts val="300"/>
              </a:spcAft>
            </a:pPr>
            <a:r>
              <a:rPr lang="en-AU" sz="2200" b="1" dirty="0"/>
              <a:t>the applicant’s impairment:</a:t>
            </a:r>
          </a:p>
          <a:p>
            <a:pPr>
              <a:spcAft>
                <a:spcPts val="300"/>
              </a:spcAft>
            </a:pPr>
            <a:endParaRPr lang="en-AU" sz="800" dirty="0"/>
          </a:p>
          <a:p>
            <a:pPr marL="285750" lvl="0" indent="-285750">
              <a:buFont typeface="Arial" panose="020B0604020202020204" pitchFamily="34" charset="0"/>
              <a:buChar char="•"/>
            </a:pPr>
            <a:r>
              <a:rPr lang="en-AU" sz="2500" i="1" dirty="0">
                <a:solidFill>
                  <a:srgbClr val="660033"/>
                </a:solidFill>
              </a:rPr>
              <a:t>Substantially reduces </a:t>
            </a:r>
            <a:r>
              <a:rPr lang="en-AU" sz="2500" b="1" i="1" dirty="0">
                <a:solidFill>
                  <a:srgbClr val="660033"/>
                </a:solidFill>
              </a:rPr>
              <a:t>functional </a:t>
            </a:r>
          </a:p>
          <a:p>
            <a:pPr lvl="0"/>
            <a:r>
              <a:rPr lang="en-AU" sz="2500" b="1" i="1" dirty="0">
                <a:solidFill>
                  <a:srgbClr val="660033"/>
                </a:solidFill>
              </a:rPr>
              <a:t>capacity </a:t>
            </a:r>
            <a:r>
              <a:rPr lang="en-AU" sz="2500" i="1" dirty="0">
                <a:solidFill>
                  <a:srgbClr val="660033"/>
                </a:solidFill>
              </a:rPr>
              <a:t>to perform ordinary tasks</a:t>
            </a:r>
          </a:p>
          <a:p>
            <a:pPr lvl="0"/>
            <a:endParaRPr lang="en-AU" sz="800" i="1" dirty="0">
              <a:solidFill>
                <a:srgbClr val="660033"/>
              </a:solidFill>
            </a:endParaRPr>
          </a:p>
          <a:p>
            <a:pPr lvl="0"/>
            <a:endParaRPr lang="en-AU" sz="800" dirty="0"/>
          </a:p>
          <a:p>
            <a:pPr marL="285750" lvl="0" indent="-285750">
              <a:buFont typeface="Arial" panose="020B0604020202020204" pitchFamily="34" charset="0"/>
              <a:buChar char="•"/>
            </a:pPr>
            <a:r>
              <a:rPr lang="en-AU" sz="2500" i="1" dirty="0">
                <a:solidFill>
                  <a:srgbClr val="660033"/>
                </a:solidFill>
              </a:rPr>
              <a:t>Reduces the capacity for social and economic participation</a:t>
            </a:r>
          </a:p>
          <a:p>
            <a:pPr marL="285750" lvl="0" indent="-285750">
              <a:buFont typeface="Arial" panose="020B0604020202020204" pitchFamily="34" charset="0"/>
              <a:buChar char="•"/>
            </a:pPr>
            <a:endParaRPr lang="en-AU" sz="800" dirty="0"/>
          </a:p>
          <a:p>
            <a:pPr marL="285750" lvl="0" indent="-285750">
              <a:buFont typeface="Arial" panose="020B0604020202020204" pitchFamily="34" charset="0"/>
              <a:buChar char="•"/>
            </a:pPr>
            <a:r>
              <a:rPr lang="en-AU" sz="2500" i="1" dirty="0">
                <a:solidFill>
                  <a:srgbClr val="660033"/>
                </a:solidFill>
              </a:rPr>
              <a:t>Is likely to require support from the NDIS for </a:t>
            </a:r>
            <a:r>
              <a:rPr lang="en-AU" sz="2500" b="1" i="1" dirty="0">
                <a:solidFill>
                  <a:srgbClr val="660033"/>
                </a:solidFill>
              </a:rPr>
              <a:t>their lifetime</a:t>
            </a:r>
          </a:p>
          <a:p>
            <a:pPr marL="285750" lvl="0" indent="-285750">
              <a:buFont typeface="Arial" panose="020B0604020202020204" pitchFamily="34" charset="0"/>
              <a:buChar char="•"/>
            </a:pPr>
            <a:endParaRPr lang="en-AU" sz="800" dirty="0"/>
          </a:p>
          <a:p>
            <a:pPr lvl="0"/>
            <a:endParaRPr lang="en-AU" sz="800" dirty="0"/>
          </a:p>
          <a:p>
            <a:pPr lvl="0" algn="ctr"/>
            <a:endParaRPr lang="en-AU" sz="2500" dirty="0"/>
          </a:p>
        </p:txBody>
      </p:sp>
      <p:sp>
        <p:nvSpPr>
          <p:cNvPr id="4" name="Rectangle 3"/>
          <p:cNvSpPr/>
          <p:nvPr/>
        </p:nvSpPr>
        <p:spPr>
          <a:xfrm>
            <a:off x="5796136" y="1988840"/>
            <a:ext cx="280831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2200" b="1" dirty="0"/>
              <a:t>Communication</a:t>
            </a:r>
          </a:p>
          <a:p>
            <a:pPr algn="r"/>
            <a:r>
              <a:rPr lang="en-AU" sz="2200" b="1" dirty="0"/>
              <a:t>social interaction</a:t>
            </a:r>
          </a:p>
          <a:p>
            <a:pPr algn="r"/>
            <a:r>
              <a:rPr lang="en-AU" sz="2200" b="1" dirty="0"/>
              <a:t>learning </a:t>
            </a:r>
          </a:p>
          <a:p>
            <a:pPr algn="r"/>
            <a:r>
              <a:rPr lang="en-AU" sz="2200" b="1" dirty="0"/>
              <a:t>mobility, self-care </a:t>
            </a:r>
          </a:p>
          <a:p>
            <a:pPr algn="r"/>
            <a:r>
              <a:rPr lang="en-AU" sz="2200" b="1" dirty="0"/>
              <a:t>self-management</a:t>
            </a:r>
          </a:p>
        </p:txBody>
      </p:sp>
      <p:sp>
        <p:nvSpPr>
          <p:cNvPr id="7" name="Right Arrow 6"/>
          <p:cNvSpPr/>
          <p:nvPr/>
        </p:nvSpPr>
        <p:spPr>
          <a:xfrm>
            <a:off x="5364088" y="2276872"/>
            <a:ext cx="720080" cy="1152128"/>
          </a:xfrm>
          <a:prstGeom prst="rightArrow">
            <a:avLst>
              <a:gd name="adj1" fmla="val 76455"/>
              <a:gd name="adj2" fmla="val 50000"/>
            </a:avLst>
          </a:prstGeom>
          <a:solidFill>
            <a:schemeClr val="accent1">
              <a:lumMod val="40000"/>
              <a:lumOff val="60000"/>
              <a:alpha val="60000"/>
            </a:schemeClr>
          </a:solid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23528" y="5229200"/>
            <a:ext cx="8280920" cy="1354217"/>
          </a:xfrm>
          <a:prstGeom prst="rect">
            <a:avLst/>
          </a:prstGeom>
        </p:spPr>
        <p:txBody>
          <a:bodyPr wrap="square">
            <a:spAutoFit/>
          </a:bodyPr>
          <a:lstStyle/>
          <a:p>
            <a:pPr algn="ctr">
              <a:spcAft>
                <a:spcPts val="600"/>
              </a:spcAft>
            </a:pPr>
            <a:r>
              <a:rPr lang="en-AU" sz="2400" b="1" dirty="0">
                <a:solidFill>
                  <a:schemeClr val="accent1">
                    <a:lumMod val="50000"/>
                  </a:schemeClr>
                </a:solidFill>
              </a:rPr>
              <a:t>Some impairments meet the NDIS definition</a:t>
            </a:r>
          </a:p>
          <a:p>
            <a:pPr algn="ctr">
              <a:spcAft>
                <a:spcPts val="600"/>
              </a:spcAft>
            </a:pPr>
            <a:r>
              <a:rPr lang="en-AU" sz="2400" b="1" dirty="0">
                <a:solidFill>
                  <a:schemeClr val="accent1">
                    <a:lumMod val="50000"/>
                  </a:schemeClr>
                </a:solidFill>
              </a:rPr>
              <a:t> of disability immediately </a:t>
            </a:r>
          </a:p>
          <a:p>
            <a:pPr algn="ctr">
              <a:spcAft>
                <a:spcPts val="600"/>
              </a:spcAft>
            </a:pPr>
            <a:r>
              <a:rPr lang="en-AU" sz="2400" b="1" dirty="0">
                <a:solidFill>
                  <a:schemeClr val="accent1">
                    <a:lumMod val="50000"/>
                  </a:schemeClr>
                </a:solidFill>
              </a:rPr>
              <a:t>(these are in NDIS ‘List A’ &amp; ‘List D’)</a:t>
            </a:r>
          </a:p>
        </p:txBody>
      </p:sp>
      <p:sp>
        <p:nvSpPr>
          <p:cNvPr id="14" name="Rectangle 13">
            <a:extLst>
              <a:ext uri="{FF2B5EF4-FFF2-40B4-BE49-F238E27FC236}">
                <a16:creationId xmlns:a16="http://schemas.microsoft.com/office/drawing/2014/main" id="{E6D432F6-8C7D-2395-23C6-9D8D56EC091C}"/>
              </a:ext>
            </a:extLst>
          </p:cNvPr>
          <p:cNvSpPr/>
          <p:nvPr/>
        </p:nvSpPr>
        <p:spPr>
          <a:xfrm>
            <a:off x="-320561" y="1603850"/>
            <a:ext cx="9721080" cy="523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62DDC5EB-8D3C-B76E-3CC6-599897171C9B}"/>
              </a:ext>
            </a:extLst>
          </p:cNvPr>
          <p:cNvSpPr txBox="1"/>
          <p:nvPr/>
        </p:nvSpPr>
        <p:spPr>
          <a:xfrm>
            <a:off x="0" y="2024550"/>
            <a:ext cx="9144000" cy="523220"/>
          </a:xfrm>
          <a:prstGeom prst="rect">
            <a:avLst/>
          </a:prstGeom>
          <a:noFill/>
        </p:spPr>
        <p:txBody>
          <a:bodyPr wrap="square">
            <a:spAutoFit/>
          </a:bodyPr>
          <a:lstStyle/>
          <a:p>
            <a:pPr marL="285750" lvl="0" indent="-285750">
              <a:buFont typeface="Arial" panose="020B0604020202020204" pitchFamily="34" charset="0"/>
              <a:buChar char="•"/>
            </a:pPr>
            <a:r>
              <a:rPr lang="en-AU" sz="2800" i="1" dirty="0">
                <a:solidFill>
                  <a:srgbClr val="660033"/>
                </a:solidFill>
              </a:rPr>
              <a:t>“Is likely to require support from the NDIS for </a:t>
            </a:r>
            <a:r>
              <a:rPr lang="en-AU" sz="2800" b="1" i="1" dirty="0">
                <a:solidFill>
                  <a:srgbClr val="FF0000"/>
                </a:solidFill>
              </a:rPr>
              <a:t>their lifetime</a:t>
            </a:r>
            <a:r>
              <a:rPr lang="en-AU" sz="2800" b="1" i="1" dirty="0">
                <a:solidFill>
                  <a:srgbClr val="660033"/>
                </a:solidFill>
              </a:rPr>
              <a:t>”</a:t>
            </a:r>
          </a:p>
        </p:txBody>
      </p:sp>
      <p:sp>
        <p:nvSpPr>
          <p:cNvPr id="15" name="TextBox 14">
            <a:extLst>
              <a:ext uri="{FF2B5EF4-FFF2-40B4-BE49-F238E27FC236}">
                <a16:creationId xmlns:a16="http://schemas.microsoft.com/office/drawing/2014/main" id="{87F8884A-9999-05C4-7D52-2F1E88426204}"/>
              </a:ext>
            </a:extLst>
          </p:cNvPr>
          <p:cNvSpPr txBox="1"/>
          <p:nvPr/>
        </p:nvSpPr>
        <p:spPr>
          <a:xfrm>
            <a:off x="-5590" y="2763794"/>
            <a:ext cx="9144000" cy="523220"/>
          </a:xfrm>
          <a:prstGeom prst="rect">
            <a:avLst/>
          </a:prstGeom>
          <a:noFill/>
        </p:spPr>
        <p:txBody>
          <a:bodyPr wrap="square">
            <a:spAutoFit/>
          </a:bodyPr>
          <a:lstStyle/>
          <a:p>
            <a:pPr marL="285750" lvl="0" indent="-285750">
              <a:buFont typeface="Arial" panose="020B0604020202020204" pitchFamily="34" charset="0"/>
              <a:buChar char="•"/>
            </a:pPr>
            <a:r>
              <a:rPr lang="en-AU" sz="2800" i="1" dirty="0">
                <a:solidFill>
                  <a:srgbClr val="002060"/>
                </a:solidFill>
              </a:rPr>
              <a:t>“Is likely to </a:t>
            </a:r>
            <a:r>
              <a:rPr lang="en-AU" sz="2800" b="1" i="1" dirty="0">
                <a:solidFill>
                  <a:srgbClr val="FF0000"/>
                </a:solidFill>
              </a:rPr>
              <a:t>require support from the NDIS </a:t>
            </a:r>
            <a:r>
              <a:rPr lang="en-AU" sz="2800" i="1" dirty="0">
                <a:solidFill>
                  <a:srgbClr val="002060"/>
                </a:solidFill>
              </a:rPr>
              <a:t>for their lifetime”</a:t>
            </a:r>
          </a:p>
        </p:txBody>
      </p:sp>
      <p:sp>
        <p:nvSpPr>
          <p:cNvPr id="16" name="TextBox 15">
            <a:extLst>
              <a:ext uri="{FF2B5EF4-FFF2-40B4-BE49-F238E27FC236}">
                <a16:creationId xmlns:a16="http://schemas.microsoft.com/office/drawing/2014/main" id="{EC8A72DE-8364-D051-C312-FDC33F068059}"/>
              </a:ext>
            </a:extLst>
          </p:cNvPr>
          <p:cNvSpPr txBox="1"/>
          <p:nvPr/>
        </p:nvSpPr>
        <p:spPr>
          <a:xfrm>
            <a:off x="323528" y="3925292"/>
            <a:ext cx="3557157" cy="1815882"/>
          </a:xfrm>
          <a:prstGeom prst="rect">
            <a:avLst/>
          </a:prstGeom>
          <a:noFill/>
        </p:spPr>
        <p:txBody>
          <a:bodyPr wrap="square">
            <a:spAutoFit/>
          </a:bodyPr>
          <a:lstStyle/>
          <a:p>
            <a:pPr lvl="0"/>
            <a:r>
              <a:rPr lang="en-AU" sz="2800" i="1" dirty="0">
                <a:solidFill>
                  <a:srgbClr val="002060"/>
                </a:solidFill>
              </a:rPr>
              <a:t>NOT Medication</a:t>
            </a:r>
          </a:p>
          <a:p>
            <a:pPr lvl="0"/>
            <a:r>
              <a:rPr lang="en-AU" sz="2800" i="1" dirty="0">
                <a:solidFill>
                  <a:srgbClr val="002060"/>
                </a:solidFill>
              </a:rPr>
              <a:t>NOT Surgery</a:t>
            </a:r>
          </a:p>
          <a:p>
            <a:pPr lvl="0"/>
            <a:r>
              <a:rPr lang="en-AU" sz="2800" i="1" dirty="0">
                <a:solidFill>
                  <a:srgbClr val="002060"/>
                </a:solidFill>
              </a:rPr>
              <a:t>NOT ‘clinical treatment’</a:t>
            </a:r>
          </a:p>
        </p:txBody>
      </p:sp>
      <p:sp>
        <p:nvSpPr>
          <p:cNvPr id="17" name="TextBox 16">
            <a:extLst>
              <a:ext uri="{FF2B5EF4-FFF2-40B4-BE49-F238E27FC236}">
                <a16:creationId xmlns:a16="http://schemas.microsoft.com/office/drawing/2014/main" id="{09249F58-2D09-1F95-24C6-3E7EE804BB3A}"/>
              </a:ext>
            </a:extLst>
          </p:cNvPr>
          <p:cNvSpPr txBox="1"/>
          <p:nvPr/>
        </p:nvSpPr>
        <p:spPr>
          <a:xfrm>
            <a:off x="3792355" y="3851678"/>
            <a:ext cx="5095430" cy="2092881"/>
          </a:xfrm>
          <a:prstGeom prst="rect">
            <a:avLst/>
          </a:prstGeom>
          <a:noFill/>
        </p:spPr>
        <p:txBody>
          <a:bodyPr wrap="square">
            <a:spAutoFit/>
          </a:bodyPr>
          <a:lstStyle/>
          <a:p>
            <a:pPr algn="r"/>
            <a:r>
              <a:rPr lang="en-AU" sz="2600" dirty="0">
                <a:solidFill>
                  <a:srgbClr val="FF0000"/>
                </a:solidFill>
              </a:rPr>
              <a:t>The NDIS will fund supports that help a person </a:t>
            </a:r>
            <a:r>
              <a:rPr lang="en-AU" sz="2600" b="1" dirty="0">
                <a:solidFill>
                  <a:srgbClr val="FF0000"/>
                </a:solidFill>
              </a:rPr>
              <a:t>manage their condition </a:t>
            </a:r>
            <a:r>
              <a:rPr lang="en-AU" sz="2600" dirty="0">
                <a:solidFill>
                  <a:srgbClr val="FF0000"/>
                </a:solidFill>
              </a:rPr>
              <a:t>or improve their function </a:t>
            </a:r>
          </a:p>
          <a:p>
            <a:pPr algn="r"/>
            <a:r>
              <a:rPr lang="en-AU" sz="2600" dirty="0">
                <a:solidFill>
                  <a:srgbClr val="FF0000"/>
                </a:solidFill>
              </a:rPr>
              <a:t>–but that is different from improving (or curing) the condition itself.</a:t>
            </a:r>
            <a:endParaRPr lang="en-AU" sz="2600" dirty="0"/>
          </a:p>
        </p:txBody>
      </p:sp>
    </p:spTree>
    <p:custDataLst>
      <p:tags r:id="rId1"/>
    </p:custDataLst>
    <p:extLst>
      <p:ext uri="{BB962C8B-B14F-4D97-AF65-F5344CB8AC3E}">
        <p14:creationId xmlns:p14="http://schemas.microsoft.com/office/powerpoint/2010/main" val="315352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100"/>
                                        <p:tgtEl>
                                          <p:spTgt spid="1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8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A8A7B72-590D-446B-8135-4CB6EED6A95F}"/>
              </a:ext>
            </a:extLst>
          </p:cNvPr>
          <p:cNvGrpSpPr/>
          <p:nvPr/>
        </p:nvGrpSpPr>
        <p:grpSpPr>
          <a:xfrm>
            <a:off x="-180528" y="0"/>
            <a:ext cx="9404944" cy="2079430"/>
            <a:chOff x="1331640" y="6569999"/>
            <a:chExt cx="9368791" cy="2049316"/>
          </a:xfrm>
        </p:grpSpPr>
        <p:pic>
          <p:nvPicPr>
            <p:cNvPr id="13" name="Picture 12">
              <a:extLst>
                <a:ext uri="{FF2B5EF4-FFF2-40B4-BE49-F238E27FC236}">
                  <a16:creationId xmlns:a16="http://schemas.microsoft.com/office/drawing/2014/main" id="{EFFDE9C2-FA66-494A-85DF-69C63ADC53AC}"/>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4" name="Rectangle 13">
              <a:extLst>
                <a:ext uri="{FF2B5EF4-FFF2-40B4-BE49-F238E27FC236}">
                  <a16:creationId xmlns:a16="http://schemas.microsoft.com/office/drawing/2014/main" id="{98A86A02-D44F-4158-B620-7C3C71B0F141}"/>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Rectangle 4"/>
          <p:cNvSpPr/>
          <p:nvPr/>
        </p:nvSpPr>
        <p:spPr>
          <a:xfrm>
            <a:off x="34413" y="1628801"/>
            <a:ext cx="9144000" cy="5229199"/>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3200" b="1" dirty="0">
                <a:solidFill>
                  <a:schemeClr val="bg1"/>
                </a:solidFill>
              </a:rPr>
              <a:t>‘Working with the NDIS’ Agenda </a:t>
            </a:r>
            <a:endParaRPr lang="en-AU" dirty="0"/>
          </a:p>
        </p:txBody>
      </p:sp>
      <p:sp>
        <p:nvSpPr>
          <p:cNvPr id="8" name="Text Placeholder 3"/>
          <p:cNvSpPr txBox="1">
            <a:spLocks/>
          </p:cNvSpPr>
          <p:nvPr/>
        </p:nvSpPr>
        <p:spPr>
          <a:xfrm>
            <a:off x="4716016" y="1916832"/>
            <a:ext cx="3970784" cy="4690515"/>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600" b="1" dirty="0">
                <a:solidFill>
                  <a:schemeClr val="accent1">
                    <a:lumMod val="50000"/>
                  </a:schemeClr>
                </a:solidFill>
              </a:rPr>
              <a:t>NDIS Part 2</a:t>
            </a:r>
          </a:p>
          <a:p>
            <a:pPr marL="0" indent="0" algn="ctr">
              <a:buFont typeface="Arial" panose="020B0604020202020204" pitchFamily="34" charset="0"/>
              <a:buNone/>
            </a:pPr>
            <a:endParaRPr lang="en-AU" sz="1100" dirty="0">
              <a:solidFill>
                <a:schemeClr val="accent1">
                  <a:lumMod val="50000"/>
                </a:schemeClr>
              </a:solidFill>
            </a:endParaRPr>
          </a:p>
          <a:p>
            <a:pPr marL="514350" indent="-514350" algn="r">
              <a:buFont typeface="Arial" panose="020B0604020202020204" pitchFamily="34" charset="0"/>
              <a:buAutoNum type="arabicPeriod"/>
            </a:pPr>
            <a:r>
              <a:rPr lang="en-AU" sz="2600" dirty="0">
                <a:solidFill>
                  <a:schemeClr val="tx1">
                    <a:lumMod val="95000"/>
                    <a:lumOff val="5000"/>
                  </a:schemeClr>
                </a:solidFill>
              </a:rPr>
              <a:t>How the NDIS Decides What to Fund in Plans</a:t>
            </a:r>
          </a:p>
          <a:p>
            <a:pPr marL="0" indent="0" algn="r">
              <a:buNone/>
            </a:pPr>
            <a:r>
              <a:rPr lang="en-AU" sz="2600" dirty="0">
                <a:solidFill>
                  <a:schemeClr val="tx1">
                    <a:lumMod val="95000"/>
                    <a:lumOff val="5000"/>
                  </a:schemeClr>
                </a:solidFill>
              </a:rPr>
              <a:t>What the NDIS assumes carers will do for free</a:t>
            </a:r>
          </a:p>
          <a:p>
            <a:pPr marL="0" indent="0" algn="r">
              <a:buNone/>
            </a:pPr>
            <a:r>
              <a:rPr lang="en-AU" sz="1600" dirty="0">
                <a:solidFill>
                  <a:schemeClr val="accent1">
                    <a:lumMod val="50000"/>
                  </a:schemeClr>
                </a:solidFill>
              </a:rPr>
              <a:t> </a:t>
            </a:r>
          </a:p>
          <a:p>
            <a:pPr marL="0" indent="0" algn="r">
              <a:buNone/>
            </a:pPr>
            <a:r>
              <a:rPr lang="en-AU" sz="2600" dirty="0">
                <a:solidFill>
                  <a:schemeClr val="tx2">
                    <a:lumMod val="50000"/>
                  </a:schemeClr>
                </a:solidFill>
              </a:rPr>
              <a:t>2. Tips for getting the most out of a NDIS Plan</a:t>
            </a:r>
          </a:p>
          <a:p>
            <a:pPr marL="0" indent="0" algn="r">
              <a:buNone/>
            </a:pPr>
            <a:endParaRPr lang="en-AU" sz="1600" dirty="0">
              <a:solidFill>
                <a:schemeClr val="accent1">
                  <a:lumMod val="50000"/>
                </a:schemeClr>
              </a:solidFill>
            </a:endParaRPr>
          </a:p>
          <a:p>
            <a:pPr marL="0" indent="0" algn="ctr">
              <a:buFont typeface="Arial" panose="020B0604020202020204" pitchFamily="34" charset="0"/>
              <a:buNone/>
            </a:pPr>
            <a:endParaRPr lang="en-AU" sz="1100" dirty="0">
              <a:solidFill>
                <a:schemeClr val="accent1">
                  <a:lumMod val="50000"/>
                </a:schemeClr>
              </a:solidFill>
            </a:endParaRPr>
          </a:p>
          <a:p>
            <a:pPr marL="0" indent="0" algn="ctr">
              <a:buFont typeface="Arial" panose="020B0604020202020204" pitchFamily="34" charset="0"/>
              <a:buNone/>
            </a:pPr>
            <a:r>
              <a:rPr lang="en-AU" sz="2600" dirty="0">
                <a:solidFill>
                  <a:schemeClr val="accent1">
                    <a:lumMod val="50000"/>
                  </a:schemeClr>
                </a:solidFill>
              </a:rPr>
              <a:t> </a:t>
            </a:r>
          </a:p>
        </p:txBody>
      </p:sp>
      <p:sp>
        <p:nvSpPr>
          <p:cNvPr id="10" name="Rectangle 9"/>
          <p:cNvSpPr/>
          <p:nvPr/>
        </p:nvSpPr>
        <p:spPr>
          <a:xfrm rot="10800000">
            <a:off x="0" y="1628800"/>
            <a:ext cx="4572000" cy="5229199"/>
          </a:xfrm>
          <a:prstGeom prst="rect">
            <a:avLst/>
          </a:prstGeom>
          <a:gradFill flip="none" rotWithShape="1">
            <a:gsLst>
              <a:gs pos="100000">
                <a:schemeClr val="accent5">
                  <a:lumMod val="50000"/>
                  <a:alpha val="52000"/>
                </a:schemeClr>
              </a:gs>
              <a:gs pos="7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p:cNvSpPr>
            <a:spLocks noGrp="1"/>
          </p:cNvSpPr>
          <p:nvPr>
            <p:ph type="body" sz="quarter" idx="10"/>
          </p:nvPr>
        </p:nvSpPr>
        <p:spPr>
          <a:xfrm>
            <a:off x="395536" y="1906837"/>
            <a:ext cx="4114800" cy="4690515"/>
          </a:xfrm>
          <a:prstGeom prst="rect">
            <a:avLst/>
          </a:prstGeom>
        </p:spPr>
        <p:txBody>
          <a:bodyPr wrap="square">
            <a:noAutofit/>
          </a:bodyPr>
          <a:lstStyle/>
          <a:p>
            <a:pPr marL="0" indent="0" algn="ctr">
              <a:buNone/>
            </a:pPr>
            <a:r>
              <a:rPr lang="en-AU" sz="2600" b="1" dirty="0">
                <a:solidFill>
                  <a:schemeClr val="accent1">
                    <a:lumMod val="50000"/>
                  </a:schemeClr>
                </a:solidFill>
              </a:rPr>
              <a:t>NDIS Part 1</a:t>
            </a:r>
          </a:p>
          <a:p>
            <a:pPr marL="0" indent="0" algn="ctr">
              <a:buNone/>
            </a:pPr>
            <a:endParaRPr lang="en-AU" sz="1100" dirty="0">
              <a:solidFill>
                <a:schemeClr val="accent1">
                  <a:lumMod val="50000"/>
                </a:schemeClr>
              </a:solidFill>
            </a:endParaRPr>
          </a:p>
          <a:p>
            <a:pPr marL="514350" indent="-514350">
              <a:buAutoNum type="arabicPeriod"/>
            </a:pPr>
            <a:r>
              <a:rPr lang="en-AU" sz="2600" dirty="0">
                <a:solidFill>
                  <a:srgbClr val="820E66"/>
                </a:solidFill>
              </a:rPr>
              <a:t>How is the NDIS designed to work?   What are the key assumptions built into the NDIS?</a:t>
            </a:r>
          </a:p>
          <a:p>
            <a:pPr marL="514350" indent="-514350">
              <a:buAutoNum type="arabicPeriod"/>
            </a:pPr>
            <a:r>
              <a:rPr lang="en-AU" sz="2600" dirty="0">
                <a:solidFill>
                  <a:schemeClr val="accent1">
                    <a:lumMod val="50000"/>
                  </a:schemeClr>
                </a:solidFill>
              </a:rPr>
              <a:t>Applying for access to the NDIS</a:t>
            </a:r>
          </a:p>
        </p:txBody>
      </p:sp>
      <p:sp>
        <p:nvSpPr>
          <p:cNvPr id="3" name="Rectangle 2"/>
          <p:cNvSpPr/>
          <p:nvPr/>
        </p:nvSpPr>
        <p:spPr>
          <a:xfrm>
            <a:off x="1464998" y="5877272"/>
            <a:ext cx="6214009" cy="523220"/>
          </a:xfrm>
          <a:prstGeom prst="rect">
            <a:avLst/>
          </a:prstGeom>
          <a:noFill/>
        </p:spPr>
        <p:txBody>
          <a:bodyPr wrap="none">
            <a:spAutoFit/>
          </a:bodyPr>
          <a:lstStyle/>
          <a:p>
            <a:pPr algn="ctr"/>
            <a:r>
              <a:rPr lang="en-AU" sz="2800" b="1" dirty="0">
                <a:solidFill>
                  <a:schemeClr val="accent1">
                    <a:lumMod val="50000"/>
                  </a:schemeClr>
                </a:solidFill>
              </a:rPr>
              <a:t>Links to further information and support</a:t>
            </a:r>
          </a:p>
        </p:txBody>
      </p:sp>
    </p:spTree>
    <p:custDataLst>
      <p:tags r:id="rId1"/>
    </p:custDataLst>
    <p:extLst>
      <p:ext uri="{BB962C8B-B14F-4D97-AF65-F5344CB8AC3E}">
        <p14:creationId xmlns:p14="http://schemas.microsoft.com/office/powerpoint/2010/main" val="5592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500"/>
                                        <p:tgtEl>
                                          <p:spTgt spid="8">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9847EB-6949-411F-834E-8CDD370BED89}"/>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19F81DCC-4E2C-4651-97B5-32E42E5E908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A857EAD1-228E-49D0-BDB5-79ABC50C0B9F}"/>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357917" y="1076907"/>
            <a:ext cx="8428166" cy="47041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800" i="1" dirty="0">
              <a:solidFill>
                <a:schemeClr val="tx2">
                  <a:lumMod val="75000"/>
                </a:schemeClr>
              </a:solidFill>
            </a:endParaRPr>
          </a:p>
          <a:p>
            <a:pPr marL="0" indent="0" algn="ctr">
              <a:buFont typeface="Arial" panose="020B0604020202020204" pitchFamily="34" charset="0"/>
              <a:buNone/>
            </a:pPr>
            <a:endParaRPr lang="en-US" sz="1000" i="1" dirty="0">
              <a:solidFill>
                <a:schemeClr val="tx2">
                  <a:lumMod val="75000"/>
                </a:schemeClr>
              </a:solidFill>
            </a:endParaRPr>
          </a:p>
          <a:p>
            <a:pPr marL="0" indent="0" algn="ctr">
              <a:buNone/>
            </a:pPr>
            <a:r>
              <a:rPr lang="en-US" sz="2800" dirty="0">
                <a:solidFill>
                  <a:schemeClr val="tx2">
                    <a:lumMod val="75000"/>
                  </a:schemeClr>
                </a:solidFill>
              </a:rPr>
              <a:t>The NDIS recognizes that ADHD </a:t>
            </a:r>
            <a:r>
              <a:rPr lang="en-US" sz="2800" i="1" dirty="0">
                <a:solidFill>
                  <a:schemeClr val="tx2">
                    <a:lumMod val="75000"/>
                  </a:schemeClr>
                </a:solidFill>
              </a:rPr>
              <a:t>can be </a:t>
            </a:r>
            <a:r>
              <a:rPr lang="en-US" sz="2800" dirty="0">
                <a:solidFill>
                  <a:schemeClr val="tx2">
                    <a:lumMod val="75000"/>
                  </a:schemeClr>
                </a:solidFill>
              </a:rPr>
              <a:t>a lifelong condition, but it is unlikely to recognise this in children</a:t>
            </a:r>
          </a:p>
          <a:p>
            <a:pPr marL="0" indent="0" algn="ctr">
              <a:buNone/>
            </a:pPr>
            <a:endParaRPr lang="en-US" sz="800" dirty="0">
              <a:solidFill>
                <a:schemeClr val="tx2">
                  <a:lumMod val="75000"/>
                </a:schemeClr>
              </a:solidFill>
            </a:endParaRPr>
          </a:p>
          <a:p>
            <a:pPr marL="0" indent="0" algn="ctr">
              <a:buNone/>
            </a:pPr>
            <a:r>
              <a:rPr lang="en-US" sz="2800" dirty="0">
                <a:solidFill>
                  <a:srgbClr val="6A2875"/>
                </a:solidFill>
              </a:rPr>
              <a:t>There is also some evidence that childhood ADHD can go into long-term remission, and that sometimes treatment can suppress or control symptoms</a:t>
            </a:r>
          </a:p>
          <a:p>
            <a:pPr marL="0" indent="0" algn="ctr">
              <a:buNone/>
            </a:pPr>
            <a:endParaRPr lang="en-US" sz="800" dirty="0">
              <a:solidFill>
                <a:schemeClr val="tx2">
                  <a:lumMod val="75000"/>
                </a:schemeClr>
              </a:solidFill>
            </a:endParaRPr>
          </a:p>
          <a:p>
            <a:pPr marL="0" indent="0" algn="ctr">
              <a:buNone/>
            </a:pPr>
            <a:r>
              <a:rPr lang="en-US" sz="2800" dirty="0">
                <a:solidFill>
                  <a:schemeClr val="tx1">
                    <a:lumMod val="95000"/>
                    <a:lumOff val="5000"/>
                  </a:schemeClr>
                </a:solidFill>
              </a:rPr>
              <a:t>The NDIS will want to see that existing treatments have been tried before it will agree that it has a role to play</a:t>
            </a:r>
          </a:p>
          <a:p>
            <a:pPr marL="0" indent="0" algn="ctr">
              <a:buNone/>
            </a:pPr>
            <a:endParaRPr lang="en-US" sz="800" i="1" dirty="0">
              <a:solidFill>
                <a:schemeClr val="tx2">
                  <a:lumMod val="75000"/>
                </a:schemeClr>
              </a:solidFill>
            </a:endParaRPr>
          </a:p>
          <a:p>
            <a:pPr algn="ctr">
              <a:buFont typeface="Arial" charset="0"/>
              <a:buChar char="•"/>
            </a:pPr>
            <a:r>
              <a:rPr lang="en-US" sz="2800" i="1" dirty="0">
                <a:solidFill>
                  <a:srgbClr val="8A3624"/>
                </a:solidFill>
              </a:rPr>
              <a:t>Most public health organisations don’t diagnose or treat ADHD –there are signs this may change in future</a:t>
            </a:r>
          </a:p>
          <a:p>
            <a:pPr algn="ctr">
              <a:buFont typeface="Arial" charset="0"/>
              <a:buChar char="•"/>
            </a:pPr>
            <a:endParaRPr lang="en-US" sz="1500" i="1"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a:p>
            <a:pPr algn="ctr">
              <a:buFont typeface="Arial" charset="0"/>
              <a:buChar char="•"/>
            </a:pPr>
            <a:endParaRPr lang="en-AU" sz="2800" dirty="0">
              <a:solidFill>
                <a:schemeClr val="tx2">
                  <a:lumMod val="75000"/>
                </a:schemeClr>
              </a:solidFill>
            </a:endParaRPr>
          </a:p>
        </p:txBody>
      </p:sp>
      <p:sp>
        <p:nvSpPr>
          <p:cNvPr id="4" name="Title 3">
            <a:extLst>
              <a:ext uri="{FF2B5EF4-FFF2-40B4-BE49-F238E27FC236}">
                <a16:creationId xmlns:a16="http://schemas.microsoft.com/office/drawing/2014/main" id="{6022BD7F-048C-737E-4198-6E9DFBBCACD4}"/>
              </a:ext>
            </a:extLst>
          </p:cNvPr>
          <p:cNvSpPr>
            <a:spLocks noGrp="1"/>
          </p:cNvSpPr>
          <p:nvPr>
            <p:ph type="title"/>
          </p:nvPr>
        </p:nvSpPr>
        <p:spPr/>
        <p:txBody>
          <a:bodyPr/>
          <a:lstStyle/>
          <a:p>
            <a:endParaRPr lang="en-AU"/>
          </a:p>
        </p:txBody>
      </p:sp>
      <p:sp>
        <p:nvSpPr>
          <p:cNvPr id="5" name="Title 1">
            <a:extLst>
              <a:ext uri="{FF2B5EF4-FFF2-40B4-BE49-F238E27FC236}">
                <a16:creationId xmlns:a16="http://schemas.microsoft.com/office/drawing/2014/main" id="{E2C6CAE9-98A7-2E0D-FFC4-F19793F84D0E}"/>
              </a:ext>
            </a:extLst>
          </p:cNvPr>
          <p:cNvSpPr txBox="1">
            <a:spLocks/>
          </p:cNvSpPr>
          <p:nvPr/>
        </p:nvSpPr>
        <p:spPr>
          <a:xfrm>
            <a:off x="457200" y="21285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a:solidFill>
                  <a:schemeClr val="bg1"/>
                </a:solidFill>
              </a:rPr>
              <a:t>Applying for Access: ADHD</a:t>
            </a:r>
            <a:endParaRPr lang="en-AU" sz="3200" b="1" dirty="0">
              <a:solidFill>
                <a:schemeClr val="bg1"/>
              </a:solidFill>
            </a:endParaRPr>
          </a:p>
        </p:txBody>
      </p:sp>
    </p:spTree>
    <p:custDataLst>
      <p:tags r:id="rId1"/>
    </p:custDataLst>
    <p:extLst>
      <p:ext uri="{BB962C8B-B14F-4D97-AF65-F5344CB8AC3E}">
        <p14:creationId xmlns:p14="http://schemas.microsoft.com/office/powerpoint/2010/main" val="23185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2CE1FF-703D-469B-8CE9-19B7AA3F885F}"/>
              </a:ext>
            </a:extLst>
          </p:cNvPr>
          <p:cNvSpPr/>
          <p:nvPr/>
        </p:nvSpPr>
        <p:spPr>
          <a:xfrm>
            <a:off x="4718672" y="1541592"/>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F995CA6E-A894-04E7-E8F3-7CFDEC6D9396}"/>
              </a:ext>
            </a:extLst>
          </p:cNvPr>
          <p:cNvGrpSpPr/>
          <p:nvPr/>
        </p:nvGrpSpPr>
        <p:grpSpPr>
          <a:xfrm flipH="1">
            <a:off x="3601283" y="5278332"/>
            <a:ext cx="1410657" cy="2615164"/>
            <a:chOff x="4135676" y="5756759"/>
            <a:chExt cx="1410657" cy="2615164"/>
          </a:xfrm>
        </p:grpSpPr>
        <p:sp>
          <p:nvSpPr>
            <p:cNvPr id="32" name="Rectangle: Rounded Corners 31">
              <a:extLst>
                <a:ext uri="{FF2B5EF4-FFF2-40B4-BE49-F238E27FC236}">
                  <a16:creationId xmlns:a16="http://schemas.microsoft.com/office/drawing/2014/main" id="{DBC22DAE-ED60-C33C-3628-9A9090F63F28}"/>
                </a:ext>
              </a:extLst>
            </p:cNvPr>
            <p:cNvSpPr/>
            <p:nvPr/>
          </p:nvSpPr>
          <p:spPr>
            <a:xfrm rot="1491716" flipV="1">
              <a:off x="4135676" y="5858770"/>
              <a:ext cx="282526" cy="2513153"/>
            </a:xfrm>
            <a:prstGeom prst="roundRect">
              <a:avLst>
                <a:gd name="adj" fmla="val 0"/>
              </a:avLst>
            </a:prstGeom>
            <a:gradFill>
              <a:gsLst>
                <a:gs pos="24000">
                  <a:schemeClr val="accent1">
                    <a:lumMod val="75000"/>
                  </a:schemeClr>
                </a:gs>
                <a:gs pos="86000">
                  <a:schemeClr val="accent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Rounded Corners 25">
              <a:extLst>
                <a:ext uri="{FF2B5EF4-FFF2-40B4-BE49-F238E27FC236}">
                  <a16:creationId xmlns:a16="http://schemas.microsoft.com/office/drawing/2014/main" id="{AC5278B6-893B-3519-A6C7-7E9B6509D3F1}"/>
                </a:ext>
              </a:extLst>
            </p:cNvPr>
            <p:cNvSpPr/>
            <p:nvPr/>
          </p:nvSpPr>
          <p:spPr>
            <a:xfrm rot="19908320">
              <a:off x="5263807" y="5756759"/>
              <a:ext cx="282526" cy="2522560"/>
            </a:xfrm>
            <a:prstGeom prst="roundRect">
              <a:avLst/>
            </a:prstGeom>
            <a:gradFill>
              <a:gsLst>
                <a:gs pos="24000">
                  <a:schemeClr val="accent1">
                    <a:lumMod val="75000"/>
                  </a:schemeClr>
                </a:gs>
                <a:gs pos="86000">
                  <a:schemeClr val="accent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28A82511-A25B-8798-1833-522AC849D34C}"/>
                </a:ext>
              </a:extLst>
            </p:cNvPr>
            <p:cNvSpPr/>
            <p:nvPr/>
          </p:nvSpPr>
          <p:spPr>
            <a:xfrm>
              <a:off x="4587869" y="5758566"/>
              <a:ext cx="495135" cy="495135"/>
            </a:xfrm>
            <a:prstGeom prst="ellipse">
              <a:avLst/>
            </a:prstGeom>
            <a:solidFill>
              <a:schemeClr val="accent1">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161156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pPr algn="ctr"/>
            <a:r>
              <a:rPr lang="en-AU" sz="3200" b="1" dirty="0">
                <a:solidFill>
                  <a:schemeClr val="bg1"/>
                </a:solidFill>
              </a:rPr>
              <a:t>Access to the NDIS: Tipping the Balance</a:t>
            </a:r>
          </a:p>
        </p:txBody>
      </p:sp>
      <p:sp>
        <p:nvSpPr>
          <p:cNvPr id="16" name="TextBox 15">
            <a:extLst>
              <a:ext uri="{FF2B5EF4-FFF2-40B4-BE49-F238E27FC236}">
                <a16:creationId xmlns:a16="http://schemas.microsoft.com/office/drawing/2014/main" id="{D5A7A58E-D9BB-4C32-9773-D598EA218810}"/>
              </a:ext>
            </a:extLst>
          </p:cNvPr>
          <p:cNvSpPr txBox="1"/>
          <p:nvPr/>
        </p:nvSpPr>
        <p:spPr>
          <a:xfrm>
            <a:off x="161573" y="1688949"/>
            <a:ext cx="8769527" cy="5570756"/>
          </a:xfrm>
          <a:prstGeom prst="rect">
            <a:avLst/>
          </a:prstGeom>
          <a:noFill/>
        </p:spPr>
        <p:txBody>
          <a:bodyPr wrap="square">
            <a:spAutoFit/>
          </a:bodyPr>
          <a:lstStyle/>
          <a:p>
            <a:pPr algn="r"/>
            <a:r>
              <a:rPr lang="en-US" sz="2400" b="1" dirty="0">
                <a:solidFill>
                  <a:srgbClr val="201547"/>
                </a:solidFill>
              </a:rPr>
              <a:t>Is the condition life-long?   Are there </a:t>
            </a:r>
            <a:r>
              <a:rPr lang="en-US" sz="2400" b="1" i="1" dirty="0">
                <a:solidFill>
                  <a:srgbClr val="201547"/>
                </a:solidFill>
              </a:rPr>
              <a:t>other conditions </a:t>
            </a:r>
            <a:r>
              <a:rPr lang="en-US" sz="2400" b="1" dirty="0">
                <a:solidFill>
                  <a:srgbClr val="201547"/>
                </a:solidFill>
              </a:rPr>
              <a:t>present?</a:t>
            </a:r>
          </a:p>
          <a:p>
            <a:pPr algn="r"/>
            <a:endParaRPr lang="en-US" sz="800" b="1" dirty="0">
              <a:solidFill>
                <a:schemeClr val="accent1">
                  <a:lumMod val="75000"/>
                </a:schemeClr>
              </a:solidFill>
            </a:endParaRPr>
          </a:p>
          <a:p>
            <a:pPr algn="r"/>
            <a:r>
              <a:rPr lang="en-US" sz="2400" b="1" dirty="0">
                <a:solidFill>
                  <a:srgbClr val="820E66"/>
                </a:solidFill>
              </a:rPr>
              <a:t>Does the condition cause a  </a:t>
            </a:r>
            <a:r>
              <a:rPr lang="en-US" sz="2400" b="1" i="1" dirty="0">
                <a:solidFill>
                  <a:srgbClr val="820E66"/>
                </a:solidFill>
              </a:rPr>
              <a:t>life-long </a:t>
            </a:r>
            <a:r>
              <a:rPr lang="en-US" sz="2400" b="1" dirty="0">
                <a:solidFill>
                  <a:srgbClr val="820E66"/>
                </a:solidFill>
              </a:rPr>
              <a:t>loss of functional capacity?</a:t>
            </a:r>
          </a:p>
          <a:p>
            <a:pPr algn="r"/>
            <a:endParaRPr lang="en-US" sz="800" b="1" dirty="0">
              <a:solidFill>
                <a:schemeClr val="accent1">
                  <a:lumMod val="75000"/>
                </a:schemeClr>
              </a:solidFill>
            </a:endParaRPr>
          </a:p>
          <a:p>
            <a:pPr algn="r"/>
            <a:r>
              <a:rPr lang="en-US" sz="2400" b="1" dirty="0">
                <a:solidFill>
                  <a:schemeClr val="accent1">
                    <a:lumMod val="75000"/>
                  </a:schemeClr>
                </a:solidFill>
              </a:rPr>
              <a:t>Can the condition be managed with the kind of supports                 and services that NDIS provides?</a:t>
            </a:r>
          </a:p>
          <a:p>
            <a:pPr algn="r"/>
            <a:endParaRPr lang="en-US" sz="800" b="1" dirty="0">
              <a:solidFill>
                <a:schemeClr val="accent1">
                  <a:lumMod val="75000"/>
                </a:schemeClr>
              </a:solidFill>
            </a:endParaRPr>
          </a:p>
          <a:p>
            <a:pPr algn="r"/>
            <a:r>
              <a:rPr lang="en-US" sz="2400" b="1" dirty="0">
                <a:solidFill>
                  <a:schemeClr val="accent2">
                    <a:lumMod val="50000"/>
                  </a:schemeClr>
                </a:solidFill>
              </a:rPr>
              <a:t>Can any treatments </a:t>
            </a:r>
            <a:r>
              <a:rPr lang="en-US" sz="2400" b="1" i="1" dirty="0">
                <a:solidFill>
                  <a:schemeClr val="accent2">
                    <a:lumMod val="50000"/>
                  </a:schemeClr>
                </a:solidFill>
              </a:rPr>
              <a:t>alleviate</a:t>
            </a:r>
            <a:r>
              <a:rPr lang="en-US" sz="2400" b="1" dirty="0">
                <a:solidFill>
                  <a:schemeClr val="accent2">
                    <a:lumMod val="50000"/>
                  </a:schemeClr>
                </a:solidFill>
              </a:rPr>
              <a:t> the symptoms? </a:t>
            </a:r>
          </a:p>
          <a:p>
            <a:pPr algn="r"/>
            <a:r>
              <a:rPr lang="en-US" sz="2400" b="1" dirty="0">
                <a:solidFill>
                  <a:schemeClr val="accent2">
                    <a:lumMod val="50000"/>
                  </a:schemeClr>
                </a:solidFill>
              </a:rPr>
              <a:t>Have they been tried?</a:t>
            </a:r>
          </a:p>
          <a:p>
            <a:pPr algn="r"/>
            <a:endParaRPr lang="en-US" sz="800" b="1" dirty="0">
              <a:solidFill>
                <a:schemeClr val="accent1">
                  <a:lumMod val="75000"/>
                </a:schemeClr>
              </a:solidFill>
            </a:endParaRPr>
          </a:p>
          <a:p>
            <a:pPr algn="r"/>
            <a:r>
              <a:rPr lang="en-US" sz="2400" b="1" dirty="0">
                <a:solidFill>
                  <a:srgbClr val="820E66"/>
                </a:solidFill>
              </a:rPr>
              <a:t>Is NDIS support ‘value for money’?</a:t>
            </a:r>
          </a:p>
          <a:p>
            <a:pPr algn="r"/>
            <a:r>
              <a:rPr lang="en-US" sz="2400" b="1" dirty="0">
                <a:solidFill>
                  <a:srgbClr val="820E66"/>
                </a:solidFill>
              </a:rPr>
              <a:t>(early intervention)</a:t>
            </a:r>
          </a:p>
          <a:p>
            <a:pPr algn="r"/>
            <a:endParaRPr lang="en-US" sz="800" b="1" dirty="0">
              <a:solidFill>
                <a:schemeClr val="accent1">
                  <a:lumMod val="75000"/>
                </a:schemeClr>
              </a:solidFill>
            </a:endParaRPr>
          </a:p>
          <a:p>
            <a:pPr algn="r"/>
            <a:endParaRPr lang="en-US" sz="2000" b="1" dirty="0">
              <a:solidFill>
                <a:schemeClr val="accent1">
                  <a:lumMod val="75000"/>
                </a:schemeClr>
              </a:solidFill>
            </a:endParaRPr>
          </a:p>
          <a:p>
            <a:pPr algn="r"/>
            <a:endParaRPr lang="en-US" sz="2000" b="1" dirty="0">
              <a:solidFill>
                <a:schemeClr val="accent1">
                  <a:lumMod val="75000"/>
                </a:schemeClr>
              </a:solidFill>
            </a:endParaRPr>
          </a:p>
          <a:p>
            <a:pPr algn="r"/>
            <a:endParaRPr lang="en-US" sz="2000" b="1" dirty="0">
              <a:solidFill>
                <a:schemeClr val="accent1">
                  <a:lumMod val="75000"/>
                </a:schemeClr>
              </a:solidFill>
            </a:endParaRPr>
          </a:p>
          <a:p>
            <a:pPr algn="r"/>
            <a:endParaRPr lang="en-US" sz="2000" b="1" dirty="0">
              <a:solidFill>
                <a:schemeClr val="accent1">
                  <a:lumMod val="75000"/>
                </a:schemeClr>
              </a:solidFill>
            </a:endParaRPr>
          </a:p>
          <a:p>
            <a:pPr algn="r"/>
            <a:endParaRPr lang="en-US" sz="2000" b="1" dirty="0">
              <a:solidFill>
                <a:schemeClr val="accent1">
                  <a:lumMod val="75000"/>
                </a:schemeClr>
              </a:solidFill>
            </a:endParaRPr>
          </a:p>
          <a:p>
            <a:pPr algn="r"/>
            <a:endParaRPr lang="en-AU" sz="2400" b="1" dirty="0">
              <a:solidFill>
                <a:schemeClr val="accent1">
                  <a:lumMod val="75000"/>
                </a:schemeClr>
              </a:solidFill>
            </a:endParaRPr>
          </a:p>
        </p:txBody>
      </p:sp>
      <p:sp>
        <p:nvSpPr>
          <p:cNvPr id="10" name="Rectangle 9">
            <a:extLst>
              <a:ext uri="{FF2B5EF4-FFF2-40B4-BE49-F238E27FC236}">
                <a16:creationId xmlns:a16="http://schemas.microsoft.com/office/drawing/2014/main" id="{666D69FE-C33E-9FE3-5A0F-61170F6E0F00}"/>
              </a:ext>
            </a:extLst>
          </p:cNvPr>
          <p:cNvSpPr/>
          <p:nvPr/>
        </p:nvSpPr>
        <p:spPr>
          <a:xfrm flipH="1">
            <a:off x="291810" y="5229200"/>
            <a:ext cx="8269793" cy="22817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D460BD3F-BAD4-213B-4DF5-3274C621D6A0}"/>
              </a:ext>
            </a:extLst>
          </p:cNvPr>
          <p:cNvSpPr/>
          <p:nvPr/>
        </p:nvSpPr>
        <p:spPr>
          <a:xfrm rot="155769" flipH="1">
            <a:off x="298236" y="5200353"/>
            <a:ext cx="8269793" cy="22817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1E84D779-3599-A665-4CC6-C31DE92D9D30}"/>
              </a:ext>
            </a:extLst>
          </p:cNvPr>
          <p:cNvSpPr/>
          <p:nvPr/>
        </p:nvSpPr>
        <p:spPr>
          <a:xfrm rot="551223" flipH="1">
            <a:off x="291809" y="5239835"/>
            <a:ext cx="8269793" cy="22817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A3354118-391B-29ED-C61C-43F32C8630C4}"/>
              </a:ext>
            </a:extLst>
          </p:cNvPr>
          <p:cNvSpPr/>
          <p:nvPr/>
        </p:nvSpPr>
        <p:spPr>
          <a:xfrm rot="828440" flipH="1">
            <a:off x="298236" y="5204617"/>
            <a:ext cx="8269793" cy="22817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6130D759-F588-1B2B-F75F-8C8DED9A2D06}"/>
              </a:ext>
            </a:extLst>
          </p:cNvPr>
          <p:cNvSpPr/>
          <p:nvPr/>
        </p:nvSpPr>
        <p:spPr>
          <a:xfrm rot="1316894" flipH="1">
            <a:off x="280397" y="5264000"/>
            <a:ext cx="8269793" cy="22817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9798CD82-76EA-9682-A394-6CA35DF8C531}"/>
              </a:ext>
            </a:extLst>
          </p:cNvPr>
          <p:cNvSpPr/>
          <p:nvPr/>
        </p:nvSpPr>
        <p:spPr>
          <a:xfrm rot="20421329" flipH="1">
            <a:off x="3834010" y="4143922"/>
            <a:ext cx="1045029" cy="1053432"/>
          </a:xfrm>
          <a:prstGeom prst="ellipse">
            <a:avLst/>
          </a:prstGeom>
          <a:gradFill flip="none" rotWithShape="1">
            <a:gsLst>
              <a:gs pos="73000">
                <a:schemeClr val="accent2">
                  <a:lumMod val="75000"/>
                </a:schemeClr>
              </a:gs>
              <a:gs pos="46000">
                <a:schemeClr val="accent4">
                  <a:lumMod val="20000"/>
                  <a:lumOff val="80000"/>
                </a:schemeClr>
              </a:gs>
              <a:gs pos="18000">
                <a:schemeClr val="bg1"/>
              </a:gs>
              <a:gs pos="85000">
                <a:srgbClr val="C00000"/>
              </a:gs>
            </a:gsLst>
            <a:path path="circle">
              <a:fillToRect l="100000" b="100000"/>
            </a:path>
            <a:tileRect t="-100000" r="-100000"/>
          </a:gra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Fuegos Fired Sticker - Fuegos Fired Fireworks Stickers">
            <a:extLst>
              <a:ext uri="{FF2B5EF4-FFF2-40B4-BE49-F238E27FC236}">
                <a16:creationId xmlns:a16="http://schemas.microsoft.com/office/drawing/2014/main" id="{3CEC6B35-7B79-BC34-4F18-116960062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265" y="3541648"/>
            <a:ext cx="2752287" cy="30736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743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500"/>
                                        <p:tgtEl>
                                          <p:spTgt spid="16">
                                            <p:txEl>
                                              <p:pRg st="2" end="2"/>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childTnLst>
                                </p:cTn>
                              </p:par>
                              <p:par>
                                <p:cTn id="22" presetID="10" presetClass="exit" presetSubtype="0" fill="hold" grpId="1" nodeType="withEffect">
                                  <p:stCondLst>
                                    <p:cond delay="1000"/>
                                  </p:stCondLst>
                                  <p:childTnLst>
                                    <p:animEffect transition="out" filter="fade">
                                      <p:cBhvr>
                                        <p:cTn id="23" dur="1000"/>
                                        <p:tgtEl>
                                          <p:spTgt spid="36"/>
                                        </p:tgtEl>
                                      </p:cBhvr>
                                    </p:animEffect>
                                    <p:set>
                                      <p:cBhvr>
                                        <p:cTn id="24" dur="1" fill="hold">
                                          <p:stCondLst>
                                            <p:cond delay="9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animEffect transition="in" filter="fade">
                                      <p:cBhvr>
                                        <p:cTn id="29" dur="500"/>
                                        <p:tgtEl>
                                          <p:spTgt spid="16">
                                            <p:txEl>
                                              <p:pRg st="4" end="4"/>
                                            </p:txEl>
                                          </p:spTgt>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par>
                                <p:cTn id="33" presetID="10" presetClass="exit" presetSubtype="0" fill="hold" grpId="1" nodeType="withEffect">
                                  <p:stCondLst>
                                    <p:cond delay="750"/>
                                  </p:stCondLst>
                                  <p:childTnLst>
                                    <p:animEffect transition="out" filter="fade">
                                      <p:cBhvr>
                                        <p:cTn id="34" dur="1000"/>
                                        <p:tgtEl>
                                          <p:spTgt spid="37"/>
                                        </p:tgtEl>
                                      </p:cBhvr>
                                    </p:animEffect>
                                    <p:set>
                                      <p:cBhvr>
                                        <p:cTn id="35" dur="1" fill="hold">
                                          <p:stCondLst>
                                            <p:cond delay="999"/>
                                          </p:stCondLst>
                                        </p:cTn>
                                        <p:tgtEl>
                                          <p:spTgt spid="3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6" end="6"/>
                                            </p:txEl>
                                          </p:spTgt>
                                        </p:tgtEl>
                                        <p:attrNameLst>
                                          <p:attrName>style.visibility</p:attrName>
                                        </p:attrNameLst>
                                      </p:cBhvr>
                                      <p:to>
                                        <p:strVal val="visible"/>
                                      </p:to>
                                    </p:set>
                                    <p:animEffect transition="in" filter="fade">
                                      <p:cBhvr>
                                        <p:cTn id="40" dur="500"/>
                                        <p:tgtEl>
                                          <p:spTgt spid="16">
                                            <p:txEl>
                                              <p:pRg st="6" end="6"/>
                                            </p:txEl>
                                          </p:spTgt>
                                        </p:tgtEl>
                                      </p:cBhvr>
                                    </p:animEffect>
                                  </p:childTnLst>
                                </p:cTn>
                              </p:par>
                              <p:par>
                                <p:cTn id="41" presetID="10" presetClass="entr" presetSubtype="0" fill="hold" nodeType="withEffect">
                                  <p:stCondLst>
                                    <p:cond delay="750"/>
                                  </p:stCondLst>
                                  <p:childTnLst>
                                    <p:set>
                                      <p:cBhvr>
                                        <p:cTn id="42" dur="1" fill="hold">
                                          <p:stCondLst>
                                            <p:cond delay="0"/>
                                          </p:stCondLst>
                                        </p:cTn>
                                        <p:tgtEl>
                                          <p:spTgt spid="16">
                                            <p:txEl>
                                              <p:pRg st="7" end="7"/>
                                            </p:txEl>
                                          </p:spTgt>
                                        </p:tgtEl>
                                        <p:attrNameLst>
                                          <p:attrName>style.visibility</p:attrName>
                                        </p:attrNameLst>
                                      </p:cBhvr>
                                      <p:to>
                                        <p:strVal val="visible"/>
                                      </p:to>
                                    </p:set>
                                    <p:animEffect transition="in" filter="fade">
                                      <p:cBhvr>
                                        <p:cTn id="43" dur="500"/>
                                        <p:tgtEl>
                                          <p:spTgt spid="16">
                                            <p:txEl>
                                              <p:pRg st="7" end="7"/>
                                            </p:txEl>
                                          </p:spTgt>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childTnLst>
                                </p:cTn>
                              </p:par>
                              <p:par>
                                <p:cTn id="47" presetID="10" presetClass="exit" presetSubtype="0" fill="hold" grpId="1" nodeType="withEffect">
                                  <p:stCondLst>
                                    <p:cond delay="750"/>
                                  </p:stCondLst>
                                  <p:childTnLst>
                                    <p:animEffect transition="out" filter="fade">
                                      <p:cBhvr>
                                        <p:cTn id="48" dur="1000"/>
                                        <p:tgtEl>
                                          <p:spTgt spid="38"/>
                                        </p:tgtEl>
                                      </p:cBhvr>
                                    </p:animEffect>
                                    <p:set>
                                      <p:cBhvr>
                                        <p:cTn id="49" dur="1" fill="hold">
                                          <p:stCondLst>
                                            <p:cond delay="9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xEl>
                                              <p:pRg st="9" end="9"/>
                                            </p:txEl>
                                          </p:spTgt>
                                        </p:tgtEl>
                                        <p:attrNameLst>
                                          <p:attrName>style.visibility</p:attrName>
                                        </p:attrNameLst>
                                      </p:cBhvr>
                                      <p:to>
                                        <p:strVal val="visible"/>
                                      </p:to>
                                    </p:set>
                                    <p:animEffect transition="in" filter="fade">
                                      <p:cBhvr>
                                        <p:cTn id="54" dur="500"/>
                                        <p:tgtEl>
                                          <p:spTgt spid="16">
                                            <p:txEl>
                                              <p:pRg st="9" end="9"/>
                                            </p:txEl>
                                          </p:spTgt>
                                        </p:tgtEl>
                                      </p:cBhvr>
                                    </p:animEffect>
                                  </p:childTnLst>
                                </p:cTn>
                              </p:par>
                              <p:par>
                                <p:cTn id="55" presetID="10" presetClass="entr" presetSubtype="0" fill="hold" nodeType="withEffect">
                                  <p:stCondLst>
                                    <p:cond delay="750"/>
                                  </p:stCondLst>
                                  <p:childTnLst>
                                    <p:set>
                                      <p:cBhvr>
                                        <p:cTn id="56" dur="1" fill="hold">
                                          <p:stCondLst>
                                            <p:cond delay="0"/>
                                          </p:stCondLst>
                                        </p:cTn>
                                        <p:tgtEl>
                                          <p:spTgt spid="16">
                                            <p:txEl>
                                              <p:pRg st="10" end="10"/>
                                            </p:txEl>
                                          </p:spTgt>
                                        </p:tgtEl>
                                        <p:attrNameLst>
                                          <p:attrName>style.visibility</p:attrName>
                                        </p:attrNameLst>
                                      </p:cBhvr>
                                      <p:to>
                                        <p:strVal val="visible"/>
                                      </p:to>
                                    </p:set>
                                    <p:animEffect transition="in" filter="fade">
                                      <p:cBhvr>
                                        <p:cTn id="57" dur="500"/>
                                        <p:tgtEl>
                                          <p:spTgt spid="16">
                                            <p:txEl>
                                              <p:pRg st="10" end="10"/>
                                            </p:txEl>
                                          </p:spTgt>
                                        </p:tgtEl>
                                      </p:cBhvr>
                                    </p:animEffect>
                                  </p:childTnLst>
                                </p:cTn>
                              </p:par>
                              <p:par>
                                <p:cTn id="58" presetID="42" presetClass="path" presetSubtype="0" accel="50000" decel="50000" fill="hold" grpId="0" nodeType="withEffect">
                                  <p:stCondLst>
                                    <p:cond delay="0"/>
                                  </p:stCondLst>
                                  <p:childTnLst>
                                    <p:animMotion origin="layout" path="M 1.11111E-6 1.48148E-6 L 0.32292 0.17014 " pathEditMode="relative" rAng="0" ptsTypes="AA">
                                      <p:cBhvr>
                                        <p:cTn id="59" dur="4000" fill="hold"/>
                                        <p:tgtEl>
                                          <p:spTgt spid="41"/>
                                        </p:tgtEl>
                                        <p:attrNameLst>
                                          <p:attrName>ppt_x</p:attrName>
                                          <p:attrName>ppt_y</p:attrName>
                                        </p:attrNameLst>
                                      </p:cBhvr>
                                      <p:rCtr x="16146" y="8495"/>
                                    </p:animMotion>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500"/>
                                        <p:tgtEl>
                                          <p:spTgt spid="1026"/>
                                        </p:tgtEl>
                                      </p:cBhvr>
                                    </p:animEffect>
                                  </p:childTnLst>
                                </p:cTn>
                              </p:par>
                            </p:childTnLst>
                          </p:cTn>
                        </p:par>
                        <p:par>
                          <p:cTn id="64" fill="hold">
                            <p:stCondLst>
                              <p:cond delay="4500"/>
                            </p:stCondLst>
                            <p:childTnLst>
                              <p:par>
                                <p:cTn id="65" presetID="10" presetClass="exit" presetSubtype="0" fill="hold" nodeType="afterEffect">
                                  <p:stCondLst>
                                    <p:cond delay="2000"/>
                                  </p:stCondLst>
                                  <p:childTnLst>
                                    <p:animEffect transition="out" filter="fad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P spid="36" grpId="1" animBg="1"/>
      <p:bldP spid="37" grpId="0" animBg="1"/>
      <p:bldP spid="37" grpId="1" animBg="1"/>
      <p:bldP spid="38" grpId="0" animBg="1"/>
      <p:bldP spid="38" grpId="1" animBg="1"/>
      <p:bldP spid="39"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3779912" y="1512168"/>
            <a:ext cx="5364088"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flipH="1">
            <a:off x="0" y="1507368"/>
            <a:ext cx="4716016"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400EBF6C-914E-45E5-84C9-088665778D5D}"/>
              </a:ext>
            </a:extLst>
          </p:cNvPr>
          <p:cNvGrpSpPr/>
          <p:nvPr/>
        </p:nvGrpSpPr>
        <p:grpSpPr>
          <a:xfrm>
            <a:off x="-180528" y="-531437"/>
            <a:ext cx="9404944" cy="2088229"/>
            <a:chOff x="1331640" y="6569999"/>
            <a:chExt cx="9368791" cy="2057987"/>
          </a:xfrm>
        </p:grpSpPr>
        <p:pic>
          <p:nvPicPr>
            <p:cNvPr id="11" name="Picture 10">
              <a:extLst>
                <a:ext uri="{FF2B5EF4-FFF2-40B4-BE49-F238E27FC236}">
                  <a16:creationId xmlns:a16="http://schemas.microsoft.com/office/drawing/2014/main" id="{B48EADC7-7E26-459C-911C-35E8A3CA10E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2" name="Rectangle 11">
              <a:extLst>
                <a:ext uri="{FF2B5EF4-FFF2-40B4-BE49-F238E27FC236}">
                  <a16:creationId xmlns:a16="http://schemas.microsoft.com/office/drawing/2014/main" id="{2B74D615-2151-4F28-8F33-3BAED032E08D}"/>
                </a:ext>
              </a:extLst>
            </p:cNvPr>
            <p:cNvSpPr/>
            <p:nvPr/>
          </p:nvSpPr>
          <p:spPr>
            <a:xfrm>
              <a:off x="1367571" y="6578670"/>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p:txBody>
          <a:bodyPr>
            <a:normAutofit/>
          </a:bodyPr>
          <a:lstStyle/>
          <a:p>
            <a:r>
              <a:rPr lang="en-AU" sz="3200" b="1" dirty="0">
                <a:solidFill>
                  <a:schemeClr val="bg1"/>
                </a:solidFill>
              </a:rPr>
              <a:t>Pathways for people ineligible for NDIS</a:t>
            </a:r>
          </a:p>
        </p:txBody>
      </p:sp>
      <p:sp>
        <p:nvSpPr>
          <p:cNvPr id="3" name="Text Placeholder 2"/>
          <p:cNvSpPr>
            <a:spLocks noGrp="1"/>
          </p:cNvSpPr>
          <p:nvPr>
            <p:ph type="body" sz="quarter" idx="10"/>
          </p:nvPr>
        </p:nvSpPr>
        <p:spPr>
          <a:xfrm>
            <a:off x="0" y="1772816"/>
            <a:ext cx="9022080" cy="5389984"/>
          </a:xfrm>
        </p:spPr>
        <p:txBody>
          <a:bodyPr>
            <a:normAutofit/>
          </a:bodyPr>
          <a:lstStyle/>
          <a:p>
            <a:pPr marL="0" indent="0" algn="ctr">
              <a:buNone/>
            </a:pPr>
            <a:r>
              <a:rPr lang="en-AU" sz="2400" b="1" dirty="0"/>
              <a:t>If the person’s application to the NDIS has been rejected, </a:t>
            </a:r>
          </a:p>
          <a:p>
            <a:pPr marL="0" indent="0" algn="ctr">
              <a:buNone/>
            </a:pPr>
            <a:r>
              <a:rPr lang="en-AU" sz="2400" b="1" dirty="0"/>
              <a:t>practitioners can assist </a:t>
            </a:r>
            <a:r>
              <a:rPr lang="en-AU" sz="2400" dirty="0"/>
              <a:t>applicants to: </a:t>
            </a:r>
          </a:p>
          <a:p>
            <a:endParaRPr lang="en-AU" sz="2400" dirty="0"/>
          </a:p>
          <a:p>
            <a:pPr marL="457200" lvl="1" indent="0" algn="ctr">
              <a:buNone/>
            </a:pPr>
            <a:r>
              <a:rPr lang="en-AU" sz="2600" dirty="0"/>
              <a:t>1. Review or appeal the decision </a:t>
            </a:r>
          </a:p>
          <a:p>
            <a:pPr marL="457200" lvl="1" indent="0" algn="ctr">
              <a:buNone/>
            </a:pPr>
            <a:endParaRPr lang="en-AU" sz="2600" dirty="0"/>
          </a:p>
          <a:p>
            <a:pPr marL="457200" lvl="1" indent="0" algn="ctr">
              <a:buNone/>
            </a:pPr>
            <a:r>
              <a:rPr lang="en-AU" sz="2600" dirty="0"/>
              <a:t>2. Re-apply with additional information</a:t>
            </a:r>
          </a:p>
          <a:p>
            <a:pPr marL="457200" lvl="1" indent="0" algn="ctr">
              <a:buNone/>
            </a:pPr>
            <a:endParaRPr lang="en-AU" sz="2600" dirty="0"/>
          </a:p>
          <a:p>
            <a:pPr marL="457200" lvl="1" indent="0" algn="ctr">
              <a:buNone/>
            </a:pPr>
            <a:r>
              <a:rPr lang="en-AU" sz="2600" dirty="0"/>
              <a:t>3. Re-apply for </a:t>
            </a:r>
            <a:r>
              <a:rPr lang="en-AU" sz="2600" b="1" dirty="0"/>
              <a:t>short term access </a:t>
            </a:r>
          </a:p>
          <a:p>
            <a:endParaRPr lang="en-AU" sz="2400" dirty="0"/>
          </a:p>
        </p:txBody>
      </p:sp>
    </p:spTree>
    <p:custDataLst>
      <p:tags r:id="rId1"/>
    </p:custDataLst>
    <p:extLst>
      <p:ext uri="{BB962C8B-B14F-4D97-AF65-F5344CB8AC3E}">
        <p14:creationId xmlns:p14="http://schemas.microsoft.com/office/powerpoint/2010/main" val="37939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412CCC73-D6AA-4AA9-9309-ACA026819ECA}"/>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7D08D68E-F790-47CA-ACE8-3C300839374B}"/>
                </a:ext>
                <a:ext uri="{C183D7F6-B498-43B3-948B-1728B52AA6E4}">
                  <adec:decorative xmlns:adec="http://schemas.microsoft.com/office/drawing/2017/decorative" val="1"/>
                </a:ext>
              </a:extLst>
            </p:cNvPr>
            <p:cNvPicPr>
              <a:picLocks noChangeAspect="1"/>
            </p:cNvPicPr>
            <p:nvPr/>
          </p:nvPicPr>
          <p:blipFill rotWithShape="1">
            <a:blip r:embed="rId3"/>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4058E44F-2249-43B3-8275-D144FA2285E2}"/>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90264"/>
            <a:ext cx="8229600" cy="1143000"/>
          </a:xfrm>
        </p:spPr>
        <p:txBody>
          <a:bodyPr>
            <a:normAutofit/>
          </a:bodyPr>
          <a:lstStyle/>
          <a:p>
            <a:r>
              <a:rPr lang="en-AU" sz="3200" b="1" dirty="0">
                <a:solidFill>
                  <a:schemeClr val="bg1"/>
                </a:solidFill>
              </a:rPr>
              <a:t>Early intervention pathway </a:t>
            </a:r>
            <a:br>
              <a:rPr lang="en-AU" sz="3200" b="1" dirty="0">
                <a:solidFill>
                  <a:schemeClr val="bg1"/>
                </a:solidFill>
              </a:rPr>
            </a:br>
            <a:r>
              <a:rPr lang="en-AU" sz="3200" b="1" dirty="0">
                <a:solidFill>
                  <a:schemeClr val="bg1"/>
                </a:solidFill>
              </a:rPr>
              <a:t>for people 6-64 years</a:t>
            </a:r>
          </a:p>
        </p:txBody>
      </p:sp>
      <p:sp>
        <p:nvSpPr>
          <p:cNvPr id="3" name="Text Placeholder 2"/>
          <p:cNvSpPr>
            <a:spLocks noGrp="1"/>
          </p:cNvSpPr>
          <p:nvPr>
            <p:ph type="body" sz="quarter" idx="10"/>
          </p:nvPr>
        </p:nvSpPr>
        <p:spPr>
          <a:xfrm>
            <a:off x="623366" y="2038548"/>
            <a:ext cx="7853883" cy="4272137"/>
          </a:xfrm>
        </p:spPr>
        <p:txBody>
          <a:bodyPr>
            <a:normAutofit fontScale="77500" lnSpcReduction="20000"/>
          </a:bodyPr>
          <a:lstStyle/>
          <a:p>
            <a:pPr marL="0" indent="0" algn="ctr">
              <a:buNone/>
            </a:pPr>
            <a:r>
              <a:rPr lang="en-AU" sz="3300" dirty="0">
                <a:solidFill>
                  <a:srgbClr val="8A3624"/>
                </a:solidFill>
              </a:rPr>
              <a:t>The NDIA may give </a:t>
            </a:r>
            <a:r>
              <a:rPr lang="en-AU" sz="3300" b="1" dirty="0">
                <a:solidFill>
                  <a:srgbClr val="8A3624"/>
                </a:solidFill>
              </a:rPr>
              <a:t>short-term early intervention</a:t>
            </a:r>
            <a:r>
              <a:rPr lang="en-AU" sz="3300" dirty="0">
                <a:solidFill>
                  <a:srgbClr val="8A3624"/>
                </a:solidFill>
              </a:rPr>
              <a:t> access to the NDIS if:</a:t>
            </a:r>
          </a:p>
          <a:p>
            <a:pPr marL="0" indent="0">
              <a:buNone/>
            </a:pPr>
            <a:r>
              <a:rPr lang="en-AU" sz="2800" dirty="0"/>
              <a:t> </a:t>
            </a:r>
          </a:p>
          <a:p>
            <a:pPr algn="ctr"/>
            <a:r>
              <a:rPr lang="en-AU" sz="3300" dirty="0"/>
              <a:t>A person has an impairment that is likely to be permanent, but has intermittent effects, or is not yet causing significant loss of functional capacity, </a:t>
            </a:r>
            <a:r>
              <a:rPr lang="en-AU" sz="3300" b="1" dirty="0"/>
              <a:t>and</a:t>
            </a:r>
            <a:r>
              <a:rPr lang="en-AU" sz="3300" dirty="0"/>
              <a:t>:</a:t>
            </a:r>
          </a:p>
          <a:p>
            <a:pPr algn="ctr"/>
            <a:endParaRPr lang="en-AU" sz="1400" dirty="0">
              <a:solidFill>
                <a:schemeClr val="accent3">
                  <a:lumMod val="50000"/>
                </a:schemeClr>
              </a:solidFill>
            </a:endParaRPr>
          </a:p>
          <a:p>
            <a:pPr algn="ctr"/>
            <a:r>
              <a:rPr lang="en-US" sz="3300" dirty="0">
                <a:solidFill>
                  <a:srgbClr val="6A2875"/>
                </a:solidFill>
              </a:rPr>
              <a:t>“…early intervention supports for the person are likely to… </a:t>
            </a:r>
            <a:r>
              <a:rPr lang="en-US" sz="3300" b="1" dirty="0">
                <a:solidFill>
                  <a:srgbClr val="6A2875"/>
                </a:solidFill>
              </a:rPr>
              <a:t>reduce the person’s future needs </a:t>
            </a:r>
            <a:r>
              <a:rPr lang="en-US" sz="3300" dirty="0">
                <a:solidFill>
                  <a:srgbClr val="6A2875"/>
                </a:solidFill>
              </a:rPr>
              <a:t>for supports in relation to disability”</a:t>
            </a:r>
            <a:r>
              <a:rPr lang="en-AU" sz="3300" dirty="0">
                <a:solidFill>
                  <a:srgbClr val="6A2875"/>
                </a:solidFill>
              </a:rPr>
              <a:t>(Sections 25)</a:t>
            </a:r>
          </a:p>
          <a:p>
            <a:pPr marL="0" indent="0">
              <a:buNone/>
            </a:pPr>
            <a:endParaRPr lang="en-AU" sz="1400" dirty="0"/>
          </a:p>
          <a:p>
            <a:pPr algn="ctr"/>
            <a:r>
              <a:rPr lang="en-AU" sz="3300" dirty="0">
                <a:solidFill>
                  <a:schemeClr val="tx2">
                    <a:lumMod val="50000"/>
                  </a:schemeClr>
                </a:solidFill>
              </a:rPr>
              <a:t>…and improve functional capacity or prevent the deterioration of functional capacity…</a:t>
            </a:r>
          </a:p>
          <a:p>
            <a:endParaRPr lang="en-AU" sz="1400" dirty="0"/>
          </a:p>
          <a:p>
            <a:endParaRPr lang="en-AU" sz="1400" dirty="0"/>
          </a:p>
        </p:txBody>
      </p:sp>
      <p:sp>
        <p:nvSpPr>
          <p:cNvPr id="6" name="AutoShape 6" descr="katzenleiter - Google Search | Cat ladder, Cats, Lad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98199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63900"/>
            <a:ext cx="8229600" cy="1143000"/>
          </a:xfrm>
        </p:spPr>
        <p:txBody>
          <a:bodyPr>
            <a:normAutofit/>
          </a:bodyPr>
          <a:lstStyle/>
          <a:p>
            <a:r>
              <a:rPr lang="en-AU" sz="3200" b="1" dirty="0">
                <a:solidFill>
                  <a:schemeClr val="bg1"/>
                </a:solidFill>
              </a:rPr>
              <a:t>More about the early intervention pathway </a:t>
            </a:r>
            <a:br>
              <a:rPr lang="en-AU" sz="3200" b="1" dirty="0">
                <a:solidFill>
                  <a:schemeClr val="bg1"/>
                </a:solidFill>
              </a:rPr>
            </a:br>
            <a:endParaRPr lang="en-AU" sz="3200" b="1" dirty="0">
              <a:solidFill>
                <a:schemeClr val="bg1"/>
              </a:solidFill>
            </a:endParaRPr>
          </a:p>
        </p:txBody>
      </p:sp>
      <p:pic>
        <p:nvPicPr>
          <p:cNvPr id="9" name="Picture 8">
            <a:extLst>
              <a:ext uri="{FF2B5EF4-FFF2-40B4-BE49-F238E27FC236}">
                <a16:creationId xmlns:a16="http://schemas.microsoft.com/office/drawing/2014/main" id="{877CA731-2D0D-49D0-A6F8-F98B11A57CF3}"/>
              </a:ext>
            </a:extLst>
          </p:cNvPr>
          <p:cNvPicPr>
            <a:picLocks noChangeAspect="1"/>
          </p:cNvPicPr>
          <p:nvPr/>
        </p:nvPicPr>
        <p:blipFill rotWithShape="1">
          <a:blip r:embed="rId5"/>
          <a:srcRect l="1238" b="18561"/>
          <a:stretch/>
        </p:blipFill>
        <p:spPr>
          <a:xfrm>
            <a:off x="950043" y="1705266"/>
            <a:ext cx="7366373" cy="3966280"/>
          </a:xfrm>
          <a:prstGeom prst="rect">
            <a:avLst/>
          </a:prstGeom>
        </p:spPr>
      </p:pic>
      <p:pic>
        <p:nvPicPr>
          <p:cNvPr id="16" name="Picture 15">
            <a:extLst>
              <a:ext uri="{FF2B5EF4-FFF2-40B4-BE49-F238E27FC236}">
                <a16:creationId xmlns:a16="http://schemas.microsoft.com/office/drawing/2014/main" id="{9FD48F6A-9BC4-4B99-B1CC-4E847B5BA29E}"/>
              </a:ext>
            </a:extLst>
          </p:cNvPr>
          <p:cNvPicPr>
            <a:picLocks noChangeAspect="1"/>
          </p:cNvPicPr>
          <p:nvPr/>
        </p:nvPicPr>
        <p:blipFill rotWithShape="1">
          <a:blip r:embed="rId5"/>
          <a:srcRect l="1238" t="89397"/>
          <a:stretch/>
        </p:blipFill>
        <p:spPr>
          <a:xfrm>
            <a:off x="950043" y="5787640"/>
            <a:ext cx="7366373" cy="521679"/>
          </a:xfrm>
          <a:prstGeom prst="rect">
            <a:avLst/>
          </a:prstGeom>
        </p:spPr>
      </p:pic>
      <p:sp>
        <p:nvSpPr>
          <p:cNvPr id="8" name="Oval 7"/>
          <p:cNvSpPr/>
          <p:nvPr/>
        </p:nvSpPr>
        <p:spPr>
          <a:xfrm>
            <a:off x="7358308" y="1537224"/>
            <a:ext cx="914600" cy="485535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3869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63900"/>
            <a:ext cx="8229600" cy="1143000"/>
          </a:xfrm>
        </p:spPr>
        <p:txBody>
          <a:bodyPr>
            <a:normAutofit/>
          </a:bodyPr>
          <a:lstStyle/>
          <a:p>
            <a:r>
              <a:rPr lang="en-AU" sz="3200" b="1" dirty="0">
                <a:solidFill>
                  <a:schemeClr val="bg1"/>
                </a:solidFill>
              </a:rPr>
              <a:t>More about the early intervention pathway </a:t>
            </a:r>
            <a:br>
              <a:rPr lang="en-AU" sz="3200" b="1" dirty="0">
                <a:solidFill>
                  <a:schemeClr val="bg1"/>
                </a:solidFill>
              </a:rPr>
            </a:br>
            <a:endParaRPr lang="en-AU" sz="3200" b="1" dirty="0">
              <a:solidFill>
                <a:schemeClr val="bg1"/>
              </a:solidFill>
            </a:endParaRPr>
          </a:p>
        </p:txBody>
      </p:sp>
      <p:pic>
        <p:nvPicPr>
          <p:cNvPr id="6" name="Picture 5">
            <a:extLst>
              <a:ext uri="{FF2B5EF4-FFF2-40B4-BE49-F238E27FC236}">
                <a16:creationId xmlns:a16="http://schemas.microsoft.com/office/drawing/2014/main" id="{75F2C5DB-C841-4F8F-8E16-47A087192EBB}"/>
              </a:ext>
            </a:extLst>
          </p:cNvPr>
          <p:cNvPicPr>
            <a:picLocks noChangeAspect="1"/>
          </p:cNvPicPr>
          <p:nvPr/>
        </p:nvPicPr>
        <p:blipFill rotWithShape="1">
          <a:blip r:embed="rId5"/>
          <a:srcRect t="88999"/>
          <a:stretch/>
        </p:blipFill>
        <p:spPr>
          <a:xfrm>
            <a:off x="683568" y="5937011"/>
            <a:ext cx="7265081" cy="506638"/>
          </a:xfrm>
          <a:prstGeom prst="rect">
            <a:avLst/>
          </a:prstGeom>
        </p:spPr>
      </p:pic>
      <p:pic>
        <p:nvPicPr>
          <p:cNvPr id="14" name="Picture 13">
            <a:extLst>
              <a:ext uri="{FF2B5EF4-FFF2-40B4-BE49-F238E27FC236}">
                <a16:creationId xmlns:a16="http://schemas.microsoft.com/office/drawing/2014/main" id="{690CCAE1-3D44-4218-84A2-0B3EDECA25D2}"/>
              </a:ext>
            </a:extLst>
          </p:cNvPr>
          <p:cNvPicPr>
            <a:picLocks noChangeAspect="1"/>
          </p:cNvPicPr>
          <p:nvPr/>
        </p:nvPicPr>
        <p:blipFill rotWithShape="1">
          <a:blip r:embed="rId5"/>
          <a:srcRect r="5067" b="16651"/>
          <a:stretch/>
        </p:blipFill>
        <p:spPr>
          <a:xfrm>
            <a:off x="683569" y="1772816"/>
            <a:ext cx="7265082" cy="4023105"/>
          </a:xfrm>
          <a:prstGeom prst="rect">
            <a:avLst/>
          </a:prstGeom>
        </p:spPr>
      </p:pic>
      <p:sp>
        <p:nvSpPr>
          <p:cNvPr id="8" name="Oval 7"/>
          <p:cNvSpPr/>
          <p:nvPr/>
        </p:nvSpPr>
        <p:spPr>
          <a:xfrm>
            <a:off x="7200023" y="1721364"/>
            <a:ext cx="914600" cy="485535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5284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63900"/>
            <a:ext cx="8229600" cy="1143000"/>
          </a:xfrm>
        </p:spPr>
        <p:txBody>
          <a:bodyPr>
            <a:normAutofit/>
          </a:bodyPr>
          <a:lstStyle/>
          <a:p>
            <a:r>
              <a:rPr lang="en-AU" sz="3200" b="1" dirty="0">
                <a:solidFill>
                  <a:schemeClr val="bg1"/>
                </a:solidFill>
              </a:rPr>
              <a:t>Working with child protection when they are the child representative </a:t>
            </a:r>
          </a:p>
        </p:txBody>
      </p:sp>
      <p:sp>
        <p:nvSpPr>
          <p:cNvPr id="3" name="Rectangle 2">
            <a:extLst>
              <a:ext uri="{FF2B5EF4-FFF2-40B4-BE49-F238E27FC236}">
                <a16:creationId xmlns:a16="http://schemas.microsoft.com/office/drawing/2014/main" id="{11AEE883-134F-2147-F5E7-D6B3FBC5BE2D}"/>
              </a:ext>
            </a:extLst>
          </p:cNvPr>
          <p:cNvSpPr/>
          <p:nvPr/>
        </p:nvSpPr>
        <p:spPr>
          <a:xfrm>
            <a:off x="323528" y="1547990"/>
            <a:ext cx="8363272" cy="5193378"/>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AU" sz="2400" dirty="0">
                <a:solidFill>
                  <a:schemeClr val="tx1"/>
                </a:solidFill>
              </a:rPr>
              <a:t>Provide child protection with regular updates about the child’s disability needs and how well their NDIS plan is working – a record of this information can be useful if more NDIS funding is required. You can request to send child protection regular emails if the child’s worker is often out of the office.   </a:t>
            </a:r>
          </a:p>
          <a:p>
            <a:pPr algn="ctr">
              <a:spcBef>
                <a:spcPts val="600"/>
              </a:spcBef>
            </a:pPr>
            <a:endParaRPr lang="en-AU" sz="2400" dirty="0">
              <a:solidFill>
                <a:schemeClr val="tx1"/>
              </a:solidFill>
            </a:endParaRPr>
          </a:p>
          <a:p>
            <a:pPr algn="ctr">
              <a:spcBef>
                <a:spcPts val="600"/>
              </a:spcBef>
            </a:pPr>
            <a:r>
              <a:rPr lang="en-AU" sz="2400" dirty="0">
                <a:solidFill>
                  <a:schemeClr val="tx1"/>
                </a:solidFill>
              </a:rPr>
              <a:t>Ask child protection to be an authorised person who can speak to the NDIA, Local Area Coordinator or Support Coordinator on the child’s behalf. Child protection as the child’s representative can speak to the NDIA and request this on your behalf.</a:t>
            </a:r>
          </a:p>
        </p:txBody>
      </p:sp>
    </p:spTree>
    <p:custDataLst>
      <p:tags r:id="rId1"/>
    </p:custDataLst>
    <p:extLst>
      <p:ext uri="{BB962C8B-B14F-4D97-AF65-F5344CB8AC3E}">
        <p14:creationId xmlns:p14="http://schemas.microsoft.com/office/powerpoint/2010/main" val="10785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947D67-B79E-44D5-A6D5-F363F897DF1B}"/>
              </a:ext>
            </a:extLst>
          </p:cNvPr>
          <p:cNvGrpSpPr/>
          <p:nvPr/>
        </p:nvGrpSpPr>
        <p:grpSpPr>
          <a:xfrm>
            <a:off x="1007604" y="782706"/>
            <a:ext cx="7053708" cy="1559573"/>
            <a:chOff x="1331640" y="6569999"/>
            <a:chExt cx="9368791" cy="2049316"/>
          </a:xfrm>
        </p:grpSpPr>
        <p:pic>
          <p:nvPicPr>
            <p:cNvPr id="14" name="Picture 13">
              <a:extLst>
                <a:ext uri="{FF2B5EF4-FFF2-40B4-BE49-F238E27FC236}">
                  <a16:creationId xmlns:a16="http://schemas.microsoft.com/office/drawing/2014/main" id="{D72977AC-E285-487E-A463-9C843C09A90B}"/>
                </a:ext>
                <a:ext uri="{C183D7F6-B498-43B3-948B-1728B52AA6E4}">
                  <adec:decorative xmlns:adec="http://schemas.microsoft.com/office/drawing/2017/decorative" val="1"/>
                </a:ext>
              </a:extLst>
            </p:cNvPr>
            <p:cNvPicPr>
              <a:picLocks noChangeAspect="1"/>
            </p:cNvPicPr>
            <p:nvPr/>
          </p:nvPicPr>
          <p:blipFill rotWithShape="1">
            <a:blip r:embed="rId3"/>
            <a:srcRect t="23647" b="48321"/>
            <a:stretch/>
          </p:blipFill>
          <p:spPr>
            <a:xfrm>
              <a:off x="1331640" y="6569999"/>
              <a:ext cx="9368791" cy="2038706"/>
            </a:xfrm>
            <a:prstGeom prst="rect">
              <a:avLst/>
            </a:prstGeom>
          </p:spPr>
        </p:pic>
        <p:sp>
          <p:nvSpPr>
            <p:cNvPr id="15" name="Rectangle 14">
              <a:extLst>
                <a:ext uri="{FF2B5EF4-FFF2-40B4-BE49-F238E27FC236}">
                  <a16:creationId xmlns:a16="http://schemas.microsoft.com/office/drawing/2014/main" id="{F097119F-0EBB-4B30-A1F0-99DC59EBADA6}"/>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10" name="Rectangle 9"/>
          <p:cNvSpPr/>
          <p:nvPr/>
        </p:nvSpPr>
        <p:spPr>
          <a:xfrm>
            <a:off x="1007605" y="2062813"/>
            <a:ext cx="7046155" cy="4009374"/>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p:cNvSpPr>
            <a:spLocks noGrp="1"/>
          </p:cNvSpPr>
          <p:nvPr>
            <p:ph type="title"/>
          </p:nvPr>
        </p:nvSpPr>
        <p:spPr/>
        <p:txBody>
          <a:bodyPr>
            <a:normAutofit/>
          </a:bodyPr>
          <a:lstStyle/>
          <a:p>
            <a:pPr algn="ctr"/>
            <a:r>
              <a:rPr lang="en-AU" b="1" dirty="0">
                <a:solidFill>
                  <a:schemeClr val="bg1"/>
                </a:solidFill>
              </a:rPr>
              <a:t>Caring for children subject to court orders </a:t>
            </a:r>
          </a:p>
        </p:txBody>
      </p:sp>
      <p:sp>
        <p:nvSpPr>
          <p:cNvPr id="11" name="Rectangle 10"/>
          <p:cNvSpPr/>
          <p:nvPr/>
        </p:nvSpPr>
        <p:spPr>
          <a:xfrm>
            <a:off x="1493658" y="3699031"/>
            <a:ext cx="6264696" cy="369332"/>
          </a:xfrm>
          <a:prstGeom prst="rect">
            <a:avLst/>
          </a:prstGeom>
        </p:spPr>
        <p:txBody>
          <a:bodyPr wrap="square">
            <a:spAutoFit/>
          </a:bodyPr>
          <a:lstStyle/>
          <a:p>
            <a:pPr algn="ctr"/>
            <a:r>
              <a:rPr lang="en-AU" dirty="0">
                <a:solidFill>
                  <a:srgbClr val="990033"/>
                </a:solidFill>
              </a:rPr>
              <a:t>.</a:t>
            </a:r>
            <a:r>
              <a:rPr lang="en-AU" i="1" dirty="0">
                <a:solidFill>
                  <a:srgbClr val="990033"/>
                </a:solidFill>
              </a:rPr>
              <a:t> </a:t>
            </a:r>
          </a:p>
        </p:txBody>
      </p:sp>
      <p:sp>
        <p:nvSpPr>
          <p:cNvPr id="3" name="Rectangle 2"/>
          <p:cNvSpPr/>
          <p:nvPr/>
        </p:nvSpPr>
        <p:spPr>
          <a:xfrm>
            <a:off x="1493658" y="4761713"/>
            <a:ext cx="6264696" cy="369332"/>
          </a:xfrm>
          <a:prstGeom prst="rect">
            <a:avLst/>
          </a:prstGeom>
        </p:spPr>
        <p:txBody>
          <a:bodyPr wrap="square">
            <a:spAutoFit/>
          </a:bodyPr>
          <a:lstStyle/>
          <a:p>
            <a:pPr algn="ctr"/>
            <a:endParaRPr lang="en-AU" b="1" dirty="0"/>
          </a:p>
        </p:txBody>
      </p:sp>
      <p:sp>
        <p:nvSpPr>
          <p:cNvPr id="4" name="TextBox 3"/>
          <p:cNvSpPr txBox="1"/>
          <p:nvPr/>
        </p:nvSpPr>
        <p:spPr>
          <a:xfrm>
            <a:off x="1402910" y="2465603"/>
            <a:ext cx="6500250" cy="392415"/>
          </a:xfrm>
          <a:prstGeom prst="rect">
            <a:avLst/>
          </a:prstGeom>
          <a:noFill/>
        </p:spPr>
        <p:txBody>
          <a:bodyPr wrap="square" rtlCol="0">
            <a:spAutoFit/>
          </a:bodyPr>
          <a:lstStyle/>
          <a:p>
            <a:pPr algn="ctr"/>
            <a:r>
              <a:rPr lang="en-AU" sz="1950" b="1" dirty="0"/>
              <a:t>Permanent Care Orders </a:t>
            </a:r>
          </a:p>
        </p:txBody>
      </p:sp>
      <p:sp>
        <p:nvSpPr>
          <p:cNvPr id="12" name="Rectangle 11"/>
          <p:cNvSpPr/>
          <p:nvPr/>
        </p:nvSpPr>
        <p:spPr>
          <a:xfrm>
            <a:off x="1391372" y="3083184"/>
            <a:ext cx="6500250" cy="3693319"/>
          </a:xfrm>
          <a:prstGeom prst="rect">
            <a:avLst/>
          </a:prstGeom>
        </p:spPr>
        <p:txBody>
          <a:bodyPr wrap="square">
            <a:spAutoFit/>
          </a:bodyPr>
          <a:lstStyle/>
          <a:p>
            <a:pPr algn="ctr"/>
            <a:r>
              <a:rPr lang="en-AU" sz="1950" dirty="0"/>
              <a:t>If the court order gives you parental responsibility via a Permanent Care Order, you have the same rights as a parent and are regarded by the NDIS as the child’s representative. </a:t>
            </a:r>
          </a:p>
          <a:p>
            <a:pPr algn="ctr"/>
            <a:endParaRPr lang="en-AU" sz="1950" dirty="0"/>
          </a:p>
          <a:p>
            <a:pPr algn="ctr"/>
            <a:r>
              <a:rPr lang="en-AU" sz="1950" dirty="0"/>
              <a:t>You will need to provide a copy of the Permanent Care Order to the NDIA. </a:t>
            </a:r>
            <a:endParaRPr lang="en-AU" sz="1950" b="1" dirty="0"/>
          </a:p>
          <a:p>
            <a:pPr algn="ctr"/>
            <a:endParaRPr lang="en-AU" sz="1950" b="1" dirty="0"/>
          </a:p>
          <a:p>
            <a:pPr lvl="0" algn="ctr"/>
            <a:endParaRPr lang="en-AU" sz="1950" dirty="0"/>
          </a:p>
          <a:p>
            <a:pPr marL="0" lvl="1" algn="ctr"/>
            <a:endParaRPr lang="en-AU" sz="1950" dirty="0"/>
          </a:p>
          <a:p>
            <a:pPr marL="214313" indent="-214313" algn="ctr">
              <a:buFont typeface="Arial" panose="020B0604020202020204" pitchFamily="34" charset="0"/>
              <a:buChar char="•"/>
            </a:pPr>
            <a:endParaRPr lang="en-AU" sz="1950" dirty="0"/>
          </a:p>
          <a:p>
            <a:pPr marL="257175" indent="-257175" algn="ctr">
              <a:buFont typeface="Arial" panose="020B0604020202020204" pitchFamily="34" charset="0"/>
              <a:buChar char="•"/>
            </a:pPr>
            <a:endParaRPr lang="en-AU" sz="1950" dirty="0"/>
          </a:p>
          <a:p>
            <a:pPr algn="ctr"/>
            <a:endParaRPr lang="en-AU" sz="1950" dirty="0"/>
          </a:p>
        </p:txBody>
      </p:sp>
    </p:spTree>
    <p:extLst>
      <p:ext uri="{BB962C8B-B14F-4D97-AF65-F5344CB8AC3E}">
        <p14:creationId xmlns:p14="http://schemas.microsoft.com/office/powerpoint/2010/main" val="24366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63900"/>
            <a:ext cx="8229600" cy="1143000"/>
          </a:xfrm>
        </p:spPr>
        <p:txBody>
          <a:bodyPr>
            <a:normAutofit/>
          </a:bodyPr>
          <a:lstStyle/>
          <a:p>
            <a:r>
              <a:rPr lang="en-AU" sz="3200" b="1" dirty="0">
                <a:solidFill>
                  <a:schemeClr val="bg1"/>
                </a:solidFill>
              </a:rPr>
              <a:t>Working with child protection when they are the child representative </a:t>
            </a:r>
          </a:p>
        </p:txBody>
      </p:sp>
      <p:sp>
        <p:nvSpPr>
          <p:cNvPr id="3" name="Rectangle 2">
            <a:extLst>
              <a:ext uri="{FF2B5EF4-FFF2-40B4-BE49-F238E27FC236}">
                <a16:creationId xmlns:a16="http://schemas.microsoft.com/office/drawing/2014/main" id="{11AEE883-134F-2147-F5E7-D6B3FBC5BE2D}"/>
              </a:ext>
            </a:extLst>
          </p:cNvPr>
          <p:cNvSpPr/>
          <p:nvPr/>
        </p:nvSpPr>
        <p:spPr>
          <a:xfrm>
            <a:off x="323528" y="1547990"/>
            <a:ext cx="8363272" cy="5193378"/>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dirty="0">
                <a:solidFill>
                  <a:schemeClr val="tx1"/>
                </a:solidFill>
              </a:rPr>
              <a:t>Ensure you attend any NDIS pre-planning meetings alongside child protection and any other support workers or educators who know the child well and can advocate for the child’s needs. </a:t>
            </a:r>
          </a:p>
          <a:p>
            <a:pPr algn="ctr">
              <a:spcBef>
                <a:spcPts val="600"/>
              </a:spcBef>
            </a:pPr>
            <a:endParaRPr lang="en-US" sz="2400" dirty="0">
              <a:solidFill>
                <a:schemeClr val="tx1"/>
              </a:solidFill>
            </a:endParaRPr>
          </a:p>
          <a:p>
            <a:pPr algn="ctr">
              <a:spcBef>
                <a:spcPts val="600"/>
              </a:spcBef>
            </a:pPr>
            <a:r>
              <a:rPr lang="en-US" sz="2400" dirty="0">
                <a:solidFill>
                  <a:schemeClr val="tx1"/>
                </a:solidFill>
              </a:rPr>
              <a:t>Attend the NDIS planning meeting with the child protection worker and request to view any NDIS documentation from child protection before it is presented to the NDIS planner or delegate.</a:t>
            </a:r>
          </a:p>
        </p:txBody>
      </p:sp>
    </p:spTree>
    <p:custDataLst>
      <p:tags r:id="rId1"/>
    </p:custDataLst>
    <p:extLst>
      <p:ext uri="{BB962C8B-B14F-4D97-AF65-F5344CB8AC3E}">
        <p14:creationId xmlns:p14="http://schemas.microsoft.com/office/powerpoint/2010/main" val="29262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263900"/>
            <a:ext cx="8229600" cy="1143000"/>
          </a:xfrm>
        </p:spPr>
        <p:txBody>
          <a:bodyPr>
            <a:normAutofit/>
          </a:bodyPr>
          <a:lstStyle/>
          <a:p>
            <a:r>
              <a:rPr lang="en-AU" sz="3200" b="1" dirty="0">
                <a:solidFill>
                  <a:schemeClr val="bg1"/>
                </a:solidFill>
              </a:rPr>
              <a:t>Carers without parental responsibility</a:t>
            </a:r>
          </a:p>
        </p:txBody>
      </p:sp>
      <p:sp>
        <p:nvSpPr>
          <p:cNvPr id="3" name="Rectangle 2">
            <a:extLst>
              <a:ext uri="{FF2B5EF4-FFF2-40B4-BE49-F238E27FC236}">
                <a16:creationId xmlns:a16="http://schemas.microsoft.com/office/drawing/2014/main" id="{11AEE883-134F-2147-F5E7-D6B3FBC5BE2D}"/>
              </a:ext>
            </a:extLst>
          </p:cNvPr>
          <p:cNvSpPr/>
          <p:nvPr/>
        </p:nvSpPr>
        <p:spPr>
          <a:xfrm>
            <a:off x="323528" y="1547990"/>
            <a:ext cx="8363272" cy="5193378"/>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AU" sz="2400" dirty="0">
                <a:solidFill>
                  <a:prstClr val="black"/>
                </a:solidFill>
              </a:rPr>
              <a:t>If you do not have parental responsibility and parental responsibility is not held by DHHS, you may choose to apply to become the child’s representative</a:t>
            </a:r>
          </a:p>
          <a:p>
            <a:pPr marL="342900" lvl="1" indent="-342900" algn="ctr">
              <a:buFont typeface="Arial" panose="020B0604020202020204" pitchFamily="34" charset="0"/>
              <a:buChar char="•"/>
            </a:pPr>
            <a:endParaRPr lang="en-AU" sz="2400" dirty="0">
              <a:solidFill>
                <a:prstClr val="black"/>
              </a:solidFill>
            </a:endParaRPr>
          </a:p>
          <a:p>
            <a:pPr marL="0" lvl="1" algn="ctr"/>
            <a:r>
              <a:rPr lang="en-AU" sz="2400" dirty="0">
                <a:solidFill>
                  <a:prstClr val="black"/>
                </a:solidFill>
              </a:rPr>
              <a:t>There is a child’s representative form that needs to be completed –but you can only get it sent to by the NDIS. </a:t>
            </a:r>
          </a:p>
          <a:p>
            <a:pPr marL="0" lvl="1" algn="ctr"/>
            <a:endParaRPr lang="en-AU" sz="2400" dirty="0">
              <a:solidFill>
                <a:prstClr val="black"/>
              </a:solidFill>
            </a:endParaRPr>
          </a:p>
          <a:p>
            <a:pPr marL="0" lvl="1" algn="ctr"/>
            <a:r>
              <a:rPr lang="en-AU" sz="2400" dirty="0">
                <a:solidFill>
                  <a:prstClr val="black"/>
                </a:solidFill>
              </a:rPr>
              <a:t>You will need to call and say that you wish to become a child representative: </a:t>
            </a:r>
            <a:r>
              <a:rPr lang="en-AU" sz="2400" b="1" dirty="0">
                <a:solidFill>
                  <a:prstClr val="black"/>
                </a:solidFill>
              </a:rPr>
              <a:t>1800 800 110</a:t>
            </a:r>
          </a:p>
        </p:txBody>
      </p:sp>
    </p:spTree>
    <p:custDataLst>
      <p:tags r:id="rId1"/>
    </p:custDataLst>
    <p:extLst>
      <p:ext uri="{BB962C8B-B14F-4D97-AF65-F5344CB8AC3E}">
        <p14:creationId xmlns:p14="http://schemas.microsoft.com/office/powerpoint/2010/main" val="9292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2E23CBE-6758-437A-B4A7-10CDA3BE0EB1}"/>
              </a:ext>
            </a:extLst>
          </p:cNvPr>
          <p:cNvGrpSpPr/>
          <p:nvPr/>
        </p:nvGrpSpPr>
        <p:grpSpPr>
          <a:xfrm>
            <a:off x="-180528" y="-234605"/>
            <a:ext cx="9404944" cy="1929492"/>
            <a:chOff x="1331640" y="6569999"/>
            <a:chExt cx="9368791" cy="2049316"/>
          </a:xfrm>
        </p:grpSpPr>
        <p:pic>
          <p:nvPicPr>
            <p:cNvPr id="21" name="Picture 20">
              <a:extLst>
                <a:ext uri="{FF2B5EF4-FFF2-40B4-BE49-F238E27FC236}">
                  <a16:creationId xmlns:a16="http://schemas.microsoft.com/office/drawing/2014/main" id="{71EED584-5BC0-46A9-A2E2-776BC24A5DB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90BA085D-9286-472E-9FF6-7FE51EAA4F56}"/>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0" y="1535196"/>
            <a:ext cx="9144000" cy="5345832"/>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116632"/>
            <a:ext cx="8229600" cy="1143000"/>
          </a:xfrm>
        </p:spPr>
        <p:txBody>
          <a:bodyPr>
            <a:normAutofit/>
          </a:bodyPr>
          <a:lstStyle/>
          <a:p>
            <a:pPr algn="ctr"/>
            <a:r>
              <a:rPr lang="en-AU" sz="3200" b="1" dirty="0">
                <a:solidFill>
                  <a:schemeClr val="bg1"/>
                </a:solidFill>
              </a:rPr>
              <a:t>Disability Support before &amp; after the NDIS</a:t>
            </a:r>
          </a:p>
        </p:txBody>
      </p:sp>
      <p:sp>
        <p:nvSpPr>
          <p:cNvPr id="43" name="Text Placeholder 3">
            <a:extLst>
              <a:ext uri="{FF2B5EF4-FFF2-40B4-BE49-F238E27FC236}">
                <a16:creationId xmlns:a16="http://schemas.microsoft.com/office/drawing/2014/main" id="{D21B4DA9-87DB-42EA-B759-957532813E00}"/>
              </a:ext>
            </a:extLst>
          </p:cNvPr>
          <p:cNvSpPr>
            <a:spLocks noGrp="1"/>
          </p:cNvSpPr>
          <p:nvPr>
            <p:ph type="body" sz="quarter" idx="10"/>
          </p:nvPr>
        </p:nvSpPr>
        <p:spPr>
          <a:xfrm>
            <a:off x="363724" y="1637928"/>
            <a:ext cx="3572033" cy="584775"/>
          </a:xfrm>
          <a:prstGeom prst="rect">
            <a:avLst/>
          </a:prstGeom>
        </p:spPr>
        <p:txBody>
          <a:bodyPr wrap="square">
            <a:spAutoFit/>
          </a:bodyPr>
          <a:lstStyle/>
          <a:p>
            <a:pPr marL="0" indent="0" algn="ctr">
              <a:buNone/>
            </a:pPr>
            <a:r>
              <a:rPr lang="en-AU" dirty="0">
                <a:solidFill>
                  <a:schemeClr val="accent1">
                    <a:lumMod val="50000"/>
                  </a:schemeClr>
                </a:solidFill>
              </a:rPr>
              <a:t>Before the NDIS</a:t>
            </a:r>
          </a:p>
        </p:txBody>
      </p:sp>
      <p:grpSp>
        <p:nvGrpSpPr>
          <p:cNvPr id="19" name="Group 18">
            <a:extLst>
              <a:ext uri="{FF2B5EF4-FFF2-40B4-BE49-F238E27FC236}">
                <a16:creationId xmlns:a16="http://schemas.microsoft.com/office/drawing/2014/main" id="{372D39CA-012F-4ED3-98F9-2BDCC55CB4BE}"/>
              </a:ext>
            </a:extLst>
          </p:cNvPr>
          <p:cNvGrpSpPr/>
          <p:nvPr/>
        </p:nvGrpSpPr>
        <p:grpSpPr>
          <a:xfrm>
            <a:off x="258465" y="2549284"/>
            <a:ext cx="3918019" cy="3976063"/>
            <a:chOff x="3364897" y="3349374"/>
            <a:chExt cx="3007303" cy="3031954"/>
          </a:xfrm>
        </p:grpSpPr>
        <p:sp>
          <p:nvSpPr>
            <p:cNvPr id="17" name="Partial Circle 16">
              <a:extLst>
                <a:ext uri="{FF2B5EF4-FFF2-40B4-BE49-F238E27FC236}">
                  <a16:creationId xmlns:a16="http://schemas.microsoft.com/office/drawing/2014/main" id="{4C57BCCB-CFE8-4FA5-BA11-872426E5A1F9}"/>
                </a:ext>
              </a:extLst>
            </p:cNvPr>
            <p:cNvSpPr/>
            <p:nvPr/>
          </p:nvSpPr>
          <p:spPr>
            <a:xfrm>
              <a:off x="3364897" y="3349374"/>
              <a:ext cx="2880320" cy="2880320"/>
            </a:xfrm>
            <a:prstGeom prst="pie">
              <a:avLst>
                <a:gd name="adj1" fmla="val 9587975"/>
                <a:gd name="adj2" fmla="val 16200000"/>
              </a:avLst>
            </a:prstGeom>
            <a:solidFill>
              <a:srgbClr val="EB47C4"/>
            </a:solidFill>
            <a:ln>
              <a:solidFill>
                <a:srgbClr val="EB47C4"/>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7" name="Partial Circle 36">
              <a:extLst>
                <a:ext uri="{FF2B5EF4-FFF2-40B4-BE49-F238E27FC236}">
                  <a16:creationId xmlns:a16="http://schemas.microsoft.com/office/drawing/2014/main" id="{CB1FB289-0A68-4D62-9E92-77C2E8A0AD97}"/>
                </a:ext>
              </a:extLst>
            </p:cNvPr>
            <p:cNvSpPr/>
            <p:nvPr/>
          </p:nvSpPr>
          <p:spPr>
            <a:xfrm>
              <a:off x="3419872" y="3501008"/>
              <a:ext cx="2880320" cy="2880320"/>
            </a:xfrm>
            <a:prstGeom prst="pie">
              <a:avLst>
                <a:gd name="adj1" fmla="val 2213805"/>
                <a:gd name="adj2" fmla="val 9590966"/>
              </a:avLst>
            </a:prstGeom>
            <a:solidFill>
              <a:srgbClr val="DD8F7F"/>
            </a:solidFill>
            <a:ln>
              <a:solidFill>
                <a:srgbClr val="EB47C4"/>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8" name="Partial Circle 37">
              <a:extLst>
                <a:ext uri="{FF2B5EF4-FFF2-40B4-BE49-F238E27FC236}">
                  <a16:creationId xmlns:a16="http://schemas.microsoft.com/office/drawing/2014/main" id="{E2CC23B7-321D-4EE7-B2ED-1CBFFA034FA7}"/>
                </a:ext>
              </a:extLst>
            </p:cNvPr>
            <p:cNvSpPr/>
            <p:nvPr/>
          </p:nvSpPr>
          <p:spPr>
            <a:xfrm>
              <a:off x="3491880" y="3356992"/>
              <a:ext cx="2880320" cy="2880320"/>
            </a:xfrm>
            <a:prstGeom prst="pie">
              <a:avLst>
                <a:gd name="adj1" fmla="val 16253838"/>
                <a:gd name="adj2" fmla="val 2172813"/>
              </a:avLst>
            </a:prstGeom>
            <a:solidFill>
              <a:schemeClr val="accent5">
                <a:lumMod val="40000"/>
                <a:lumOff val="60000"/>
              </a:schemeClr>
            </a:solidFill>
            <a:ln>
              <a:solidFill>
                <a:srgbClr val="EB47C4"/>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40" name="Partial Circle 39">
            <a:extLst>
              <a:ext uri="{FF2B5EF4-FFF2-40B4-BE49-F238E27FC236}">
                <a16:creationId xmlns:a16="http://schemas.microsoft.com/office/drawing/2014/main" id="{2751452F-2016-4DD2-87F8-4C77FAE89DF0}"/>
              </a:ext>
            </a:extLst>
          </p:cNvPr>
          <p:cNvSpPr/>
          <p:nvPr/>
        </p:nvSpPr>
        <p:spPr>
          <a:xfrm>
            <a:off x="4644008" y="2564907"/>
            <a:ext cx="4032448" cy="3642125"/>
          </a:xfrm>
          <a:prstGeom prst="pie">
            <a:avLst>
              <a:gd name="adj1" fmla="val 13212747"/>
              <a:gd name="adj2" fmla="val 16189928"/>
            </a:avLst>
          </a:prstGeom>
          <a:solidFill>
            <a:srgbClr val="EB47C4"/>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1" name="Partial Circle 40">
            <a:extLst>
              <a:ext uri="{FF2B5EF4-FFF2-40B4-BE49-F238E27FC236}">
                <a16:creationId xmlns:a16="http://schemas.microsoft.com/office/drawing/2014/main" id="{65B36C29-C5ED-4560-B3A3-D9DC54704B7E}"/>
              </a:ext>
            </a:extLst>
          </p:cNvPr>
          <p:cNvSpPr/>
          <p:nvPr/>
        </p:nvSpPr>
        <p:spPr>
          <a:xfrm rot="1256225">
            <a:off x="4559479" y="2639484"/>
            <a:ext cx="4081159" cy="3908147"/>
          </a:xfrm>
          <a:prstGeom prst="pie">
            <a:avLst>
              <a:gd name="adj1" fmla="val 3426633"/>
              <a:gd name="adj2" fmla="val 11872312"/>
            </a:avLst>
          </a:prstGeom>
          <a:solidFill>
            <a:srgbClr val="DD8F7F"/>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2" name="Partial Circle 41">
            <a:extLst>
              <a:ext uri="{FF2B5EF4-FFF2-40B4-BE49-F238E27FC236}">
                <a16:creationId xmlns:a16="http://schemas.microsoft.com/office/drawing/2014/main" id="{6AB1F560-16E5-4F52-99C1-920B5EAD277E}"/>
              </a:ext>
            </a:extLst>
          </p:cNvPr>
          <p:cNvSpPr/>
          <p:nvPr/>
        </p:nvSpPr>
        <p:spPr>
          <a:xfrm>
            <a:off x="4932040" y="2564904"/>
            <a:ext cx="3896064" cy="3960440"/>
          </a:xfrm>
          <a:prstGeom prst="pie">
            <a:avLst>
              <a:gd name="adj1" fmla="val 16253838"/>
              <a:gd name="adj2" fmla="val 4631217"/>
            </a:avLst>
          </a:prstGeom>
          <a:solidFill>
            <a:schemeClr val="accent5">
              <a:lumMod val="40000"/>
              <a:lumOff val="60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a:extLst>
              <a:ext uri="{FF2B5EF4-FFF2-40B4-BE49-F238E27FC236}">
                <a16:creationId xmlns:a16="http://schemas.microsoft.com/office/drawing/2014/main" id="{B6A1AC77-F2B0-44AC-BCD1-E87B40BD73F4}"/>
              </a:ext>
            </a:extLst>
          </p:cNvPr>
          <p:cNvSpPr txBox="1"/>
          <p:nvPr/>
        </p:nvSpPr>
        <p:spPr>
          <a:xfrm>
            <a:off x="2426319" y="3850165"/>
            <a:ext cx="1656351" cy="461665"/>
          </a:xfrm>
          <a:prstGeom prst="rect">
            <a:avLst/>
          </a:prstGeom>
          <a:noFill/>
        </p:spPr>
        <p:txBody>
          <a:bodyPr wrap="none" rtlCol="0">
            <a:spAutoFit/>
          </a:bodyPr>
          <a:lstStyle/>
          <a:p>
            <a:r>
              <a:rPr lang="en-AU" sz="2400" dirty="0"/>
              <a:t>Participants</a:t>
            </a:r>
          </a:p>
        </p:txBody>
      </p:sp>
      <p:sp>
        <p:nvSpPr>
          <p:cNvPr id="49" name="TextBox 48">
            <a:extLst>
              <a:ext uri="{FF2B5EF4-FFF2-40B4-BE49-F238E27FC236}">
                <a16:creationId xmlns:a16="http://schemas.microsoft.com/office/drawing/2014/main" id="{9C538B09-2C3A-4F37-BD61-AE0D830FEBFE}"/>
              </a:ext>
            </a:extLst>
          </p:cNvPr>
          <p:cNvSpPr txBox="1"/>
          <p:nvPr/>
        </p:nvSpPr>
        <p:spPr>
          <a:xfrm>
            <a:off x="258250" y="3167069"/>
            <a:ext cx="1858903" cy="1200329"/>
          </a:xfrm>
          <a:prstGeom prst="rect">
            <a:avLst/>
          </a:prstGeom>
          <a:noFill/>
        </p:spPr>
        <p:txBody>
          <a:bodyPr wrap="square" rtlCol="0">
            <a:spAutoFit/>
          </a:bodyPr>
          <a:lstStyle/>
          <a:p>
            <a:pPr algn="r"/>
            <a:r>
              <a:rPr lang="en-AU" sz="2400" dirty="0"/>
              <a:t>Admin,</a:t>
            </a:r>
          </a:p>
          <a:p>
            <a:pPr algn="r"/>
            <a:r>
              <a:rPr lang="en-AU" sz="2400" dirty="0"/>
              <a:t>Case Management</a:t>
            </a:r>
          </a:p>
        </p:txBody>
      </p:sp>
      <p:sp>
        <p:nvSpPr>
          <p:cNvPr id="50" name="TextBox 49">
            <a:extLst>
              <a:ext uri="{FF2B5EF4-FFF2-40B4-BE49-F238E27FC236}">
                <a16:creationId xmlns:a16="http://schemas.microsoft.com/office/drawing/2014/main" id="{43DBC8E5-72A8-4361-BD1E-5CA144DEFA03}"/>
              </a:ext>
            </a:extLst>
          </p:cNvPr>
          <p:cNvSpPr txBox="1"/>
          <p:nvPr/>
        </p:nvSpPr>
        <p:spPr>
          <a:xfrm>
            <a:off x="1403649" y="5420646"/>
            <a:ext cx="1303562" cy="461665"/>
          </a:xfrm>
          <a:prstGeom prst="rect">
            <a:avLst/>
          </a:prstGeom>
          <a:noFill/>
        </p:spPr>
        <p:txBody>
          <a:bodyPr wrap="none" rtlCol="0">
            <a:spAutoFit/>
          </a:bodyPr>
          <a:lstStyle/>
          <a:p>
            <a:r>
              <a:rPr lang="en-AU" sz="2400" dirty="0"/>
              <a:t>Supports</a:t>
            </a:r>
          </a:p>
        </p:txBody>
      </p:sp>
      <p:sp>
        <p:nvSpPr>
          <p:cNvPr id="51" name="TextBox 50">
            <a:extLst>
              <a:ext uri="{FF2B5EF4-FFF2-40B4-BE49-F238E27FC236}">
                <a16:creationId xmlns:a16="http://schemas.microsoft.com/office/drawing/2014/main" id="{0163F793-1E53-4E76-A49B-6D0D9D9DBAD1}"/>
              </a:ext>
            </a:extLst>
          </p:cNvPr>
          <p:cNvSpPr txBox="1"/>
          <p:nvPr/>
        </p:nvSpPr>
        <p:spPr>
          <a:xfrm>
            <a:off x="6948267" y="4293099"/>
            <a:ext cx="1656351" cy="461665"/>
          </a:xfrm>
          <a:prstGeom prst="rect">
            <a:avLst/>
          </a:prstGeom>
          <a:noFill/>
        </p:spPr>
        <p:txBody>
          <a:bodyPr wrap="none" rtlCol="0">
            <a:spAutoFit/>
          </a:bodyPr>
          <a:lstStyle/>
          <a:p>
            <a:r>
              <a:rPr lang="en-AU" sz="2400" dirty="0"/>
              <a:t>Participants</a:t>
            </a:r>
          </a:p>
        </p:txBody>
      </p:sp>
      <p:sp>
        <p:nvSpPr>
          <p:cNvPr id="52" name="TextBox 51">
            <a:extLst>
              <a:ext uri="{FF2B5EF4-FFF2-40B4-BE49-F238E27FC236}">
                <a16:creationId xmlns:a16="http://schemas.microsoft.com/office/drawing/2014/main" id="{2B9FEB58-B000-4B7F-B6E3-5732F76E9C26}"/>
              </a:ext>
            </a:extLst>
          </p:cNvPr>
          <p:cNvSpPr txBox="1"/>
          <p:nvPr/>
        </p:nvSpPr>
        <p:spPr>
          <a:xfrm>
            <a:off x="5564229" y="2995344"/>
            <a:ext cx="1002197" cy="461665"/>
          </a:xfrm>
          <a:prstGeom prst="rect">
            <a:avLst/>
          </a:prstGeom>
          <a:noFill/>
        </p:spPr>
        <p:txBody>
          <a:bodyPr wrap="none" rtlCol="0">
            <a:spAutoFit/>
          </a:bodyPr>
          <a:lstStyle/>
          <a:p>
            <a:r>
              <a:rPr lang="en-AU" sz="2400" dirty="0"/>
              <a:t>Admin</a:t>
            </a:r>
          </a:p>
        </p:txBody>
      </p:sp>
      <p:sp>
        <p:nvSpPr>
          <p:cNvPr id="53" name="TextBox 52">
            <a:extLst>
              <a:ext uri="{FF2B5EF4-FFF2-40B4-BE49-F238E27FC236}">
                <a16:creationId xmlns:a16="http://schemas.microsoft.com/office/drawing/2014/main" id="{04CACB53-C727-44CC-B6F3-C2049C7B27CB}"/>
              </a:ext>
            </a:extLst>
          </p:cNvPr>
          <p:cNvSpPr txBox="1"/>
          <p:nvPr/>
        </p:nvSpPr>
        <p:spPr>
          <a:xfrm>
            <a:off x="5006914" y="4844740"/>
            <a:ext cx="1303562" cy="461665"/>
          </a:xfrm>
          <a:prstGeom prst="rect">
            <a:avLst/>
          </a:prstGeom>
          <a:noFill/>
        </p:spPr>
        <p:txBody>
          <a:bodyPr wrap="none" rtlCol="0">
            <a:spAutoFit/>
          </a:bodyPr>
          <a:lstStyle/>
          <a:p>
            <a:r>
              <a:rPr lang="en-AU" sz="2400" dirty="0"/>
              <a:t>Supports</a:t>
            </a:r>
          </a:p>
        </p:txBody>
      </p:sp>
      <p:sp>
        <p:nvSpPr>
          <p:cNvPr id="3" name="Arrow: Down 2">
            <a:extLst>
              <a:ext uri="{FF2B5EF4-FFF2-40B4-BE49-F238E27FC236}">
                <a16:creationId xmlns:a16="http://schemas.microsoft.com/office/drawing/2014/main" id="{F656796A-6F31-64D2-046B-38464E452D84}"/>
              </a:ext>
            </a:extLst>
          </p:cNvPr>
          <p:cNvSpPr/>
          <p:nvPr/>
        </p:nvSpPr>
        <p:spPr>
          <a:xfrm rot="20379140">
            <a:off x="654878" y="4415439"/>
            <a:ext cx="1217815" cy="986406"/>
          </a:xfrm>
          <a:prstGeom prst="downArrow">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Arrow: Down 23">
            <a:extLst>
              <a:ext uri="{FF2B5EF4-FFF2-40B4-BE49-F238E27FC236}">
                <a16:creationId xmlns:a16="http://schemas.microsoft.com/office/drawing/2014/main" id="{42E79323-2861-E793-668E-1B336C00F328}"/>
              </a:ext>
            </a:extLst>
          </p:cNvPr>
          <p:cNvSpPr/>
          <p:nvPr/>
        </p:nvSpPr>
        <p:spPr>
          <a:xfrm rot="4734076">
            <a:off x="6294014" y="4985018"/>
            <a:ext cx="1244939" cy="1054550"/>
          </a:xfrm>
          <a:prstGeom prst="downArrow">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Down 24">
            <a:extLst>
              <a:ext uri="{FF2B5EF4-FFF2-40B4-BE49-F238E27FC236}">
                <a16:creationId xmlns:a16="http://schemas.microsoft.com/office/drawing/2014/main" id="{6E3EDEF7-63D6-60E2-E53B-6A95CCEF8A1A}"/>
              </a:ext>
            </a:extLst>
          </p:cNvPr>
          <p:cNvSpPr/>
          <p:nvPr/>
        </p:nvSpPr>
        <p:spPr>
          <a:xfrm rot="12877515">
            <a:off x="2378129" y="4524766"/>
            <a:ext cx="1244939" cy="1054550"/>
          </a:xfrm>
          <a:prstGeom prst="downArrow">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483E21A3-6B33-87AB-A648-FEA8A863B343}"/>
              </a:ext>
            </a:extLst>
          </p:cNvPr>
          <p:cNvSpPr txBox="1">
            <a:spLocks/>
          </p:cNvSpPr>
          <p:nvPr/>
        </p:nvSpPr>
        <p:spPr>
          <a:xfrm>
            <a:off x="5064744" y="1635698"/>
            <a:ext cx="3572033"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accent1">
                    <a:lumMod val="50000"/>
                  </a:schemeClr>
                </a:solidFill>
              </a:rPr>
              <a:t>After the NDIS</a:t>
            </a:r>
          </a:p>
        </p:txBody>
      </p:sp>
    </p:spTree>
    <p:custDataLst>
      <p:tags r:id="rId1"/>
    </p:custDataLst>
    <p:extLst>
      <p:ext uri="{BB962C8B-B14F-4D97-AF65-F5344CB8AC3E}">
        <p14:creationId xmlns:p14="http://schemas.microsoft.com/office/powerpoint/2010/main" val="37163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22" grpId="0"/>
      <p:bldP spid="49" grpId="0"/>
      <p:bldP spid="50" grpId="0"/>
      <p:bldP spid="51" grpId="0"/>
      <p:bldP spid="52" grpId="0"/>
      <p:bldP spid="53" grpId="0"/>
      <p:bldP spid="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412CCC73-D6AA-4AA9-9309-ACA026819ECA}"/>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7D08D68E-F790-47CA-ACE8-3C300839374B}"/>
                </a:ext>
                <a:ext uri="{C183D7F6-B498-43B3-948B-1728B52AA6E4}">
                  <adec:decorative xmlns:adec="http://schemas.microsoft.com/office/drawing/2017/decorative" val="1"/>
                </a:ext>
              </a:extLst>
            </p:cNvPr>
            <p:cNvPicPr>
              <a:picLocks noChangeAspect="1"/>
            </p:cNvPicPr>
            <p:nvPr/>
          </p:nvPicPr>
          <p:blipFill rotWithShape="1">
            <a:blip r:embed="rId3"/>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4058E44F-2249-43B3-8275-D144FA2285E2}"/>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90264"/>
            <a:ext cx="8229600" cy="1143000"/>
          </a:xfrm>
        </p:spPr>
        <p:txBody>
          <a:bodyPr>
            <a:normAutofit/>
          </a:bodyPr>
          <a:lstStyle/>
          <a:p>
            <a:r>
              <a:rPr lang="en-AU" sz="3200" b="1" dirty="0">
                <a:solidFill>
                  <a:schemeClr val="bg1"/>
                </a:solidFill>
              </a:rPr>
              <a:t>Early intervention pathway </a:t>
            </a:r>
            <a:br>
              <a:rPr lang="en-AU" sz="3200" b="1" dirty="0">
                <a:solidFill>
                  <a:schemeClr val="bg1"/>
                </a:solidFill>
              </a:rPr>
            </a:br>
            <a:r>
              <a:rPr lang="en-AU" sz="3200" b="1" dirty="0">
                <a:solidFill>
                  <a:schemeClr val="bg1"/>
                </a:solidFill>
              </a:rPr>
              <a:t>for people 7-64 years</a:t>
            </a:r>
          </a:p>
        </p:txBody>
      </p:sp>
      <p:sp>
        <p:nvSpPr>
          <p:cNvPr id="3" name="Text Placeholder 2"/>
          <p:cNvSpPr>
            <a:spLocks noGrp="1"/>
          </p:cNvSpPr>
          <p:nvPr>
            <p:ph type="body" sz="quarter" idx="10"/>
          </p:nvPr>
        </p:nvSpPr>
        <p:spPr>
          <a:xfrm>
            <a:off x="623366" y="2038548"/>
            <a:ext cx="7853883" cy="4272137"/>
          </a:xfrm>
        </p:spPr>
        <p:txBody>
          <a:bodyPr>
            <a:normAutofit lnSpcReduction="10000"/>
          </a:bodyPr>
          <a:lstStyle/>
          <a:p>
            <a:pPr marL="0" indent="0" algn="ctr">
              <a:buNone/>
            </a:pPr>
            <a:r>
              <a:rPr lang="en-AU" sz="3300" dirty="0">
                <a:solidFill>
                  <a:srgbClr val="820E66"/>
                </a:solidFill>
              </a:rPr>
              <a:t>The NDIS Act states that one of the purposes of early intervention support is:</a:t>
            </a:r>
          </a:p>
          <a:p>
            <a:pPr marL="0" indent="0" algn="ctr">
              <a:buNone/>
            </a:pPr>
            <a:endParaRPr lang="en-AU" sz="3300" dirty="0">
              <a:solidFill>
                <a:srgbClr val="201547"/>
              </a:solidFill>
            </a:endParaRPr>
          </a:p>
          <a:p>
            <a:pPr marL="0" indent="0" algn="ctr">
              <a:lnSpc>
                <a:spcPct val="110000"/>
              </a:lnSpc>
              <a:spcBef>
                <a:spcPts val="0"/>
              </a:spcBef>
              <a:buNone/>
            </a:pPr>
            <a:r>
              <a:rPr lang="en-US" dirty="0">
                <a:solidFill>
                  <a:srgbClr val="201547"/>
                </a:solidFill>
              </a:rPr>
              <a:t> ”…strengthening the sustainability of informal supports available to the person, including through </a:t>
            </a:r>
            <a:r>
              <a:rPr lang="en-US" b="1" dirty="0">
                <a:solidFill>
                  <a:srgbClr val="201547"/>
                </a:solidFill>
              </a:rPr>
              <a:t>building the capacity of </a:t>
            </a:r>
          </a:p>
          <a:p>
            <a:pPr marL="0" indent="0" algn="ctr">
              <a:lnSpc>
                <a:spcPct val="110000"/>
              </a:lnSpc>
              <a:spcBef>
                <a:spcPts val="0"/>
              </a:spcBef>
              <a:buNone/>
            </a:pPr>
            <a:r>
              <a:rPr lang="en-US" b="1" dirty="0">
                <a:solidFill>
                  <a:srgbClr val="201547"/>
                </a:solidFill>
              </a:rPr>
              <a:t>the person’s </a:t>
            </a:r>
            <a:r>
              <a:rPr lang="en-US" b="1" dirty="0" err="1">
                <a:solidFill>
                  <a:srgbClr val="201547"/>
                </a:solidFill>
              </a:rPr>
              <a:t>carer</a:t>
            </a:r>
            <a:r>
              <a:rPr lang="en-US" b="1" dirty="0">
                <a:solidFill>
                  <a:srgbClr val="201547"/>
                </a:solidFill>
              </a:rPr>
              <a:t>.</a:t>
            </a:r>
            <a:r>
              <a:rPr lang="en-US" dirty="0">
                <a:solidFill>
                  <a:srgbClr val="201547"/>
                </a:solidFill>
              </a:rPr>
              <a:t>”</a:t>
            </a:r>
          </a:p>
          <a:p>
            <a:pPr marL="0" indent="0" algn="ctr">
              <a:buNone/>
            </a:pPr>
            <a:r>
              <a:rPr lang="en-US" sz="3300" dirty="0">
                <a:solidFill>
                  <a:srgbClr val="201547"/>
                </a:solidFill>
              </a:rPr>
              <a:t>(Section 25)</a:t>
            </a:r>
            <a:endParaRPr lang="en-AU" sz="3300" dirty="0">
              <a:solidFill>
                <a:srgbClr val="201547"/>
              </a:solidFill>
            </a:endParaRPr>
          </a:p>
          <a:p>
            <a:endParaRPr lang="en-AU" sz="1400" dirty="0"/>
          </a:p>
          <a:p>
            <a:endParaRPr lang="en-AU" sz="1400" dirty="0"/>
          </a:p>
        </p:txBody>
      </p:sp>
      <p:sp>
        <p:nvSpPr>
          <p:cNvPr id="6" name="AutoShape 6" descr="katzenleiter - Google Search | Cat ladder, Cats, Lad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60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A8A7B72-590D-446B-8135-4CB6EED6A95F}"/>
              </a:ext>
            </a:extLst>
          </p:cNvPr>
          <p:cNvGrpSpPr/>
          <p:nvPr/>
        </p:nvGrpSpPr>
        <p:grpSpPr>
          <a:xfrm>
            <a:off x="-180528" y="0"/>
            <a:ext cx="9404944" cy="2079430"/>
            <a:chOff x="1331640" y="6569999"/>
            <a:chExt cx="9368791" cy="2049316"/>
          </a:xfrm>
        </p:grpSpPr>
        <p:pic>
          <p:nvPicPr>
            <p:cNvPr id="13" name="Picture 12">
              <a:extLst>
                <a:ext uri="{FF2B5EF4-FFF2-40B4-BE49-F238E27FC236}">
                  <a16:creationId xmlns:a16="http://schemas.microsoft.com/office/drawing/2014/main" id="{EFFDE9C2-FA66-494A-85DF-69C63ADC53AC}"/>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4" name="Rectangle 13">
              <a:extLst>
                <a:ext uri="{FF2B5EF4-FFF2-40B4-BE49-F238E27FC236}">
                  <a16:creationId xmlns:a16="http://schemas.microsoft.com/office/drawing/2014/main" id="{98A86A02-D44F-4158-B620-7C3C71B0F141}"/>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Rectangle 4"/>
          <p:cNvSpPr/>
          <p:nvPr/>
        </p:nvSpPr>
        <p:spPr>
          <a:xfrm>
            <a:off x="34413" y="1628801"/>
            <a:ext cx="9144000" cy="5229199"/>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3200" b="1" dirty="0">
                <a:solidFill>
                  <a:schemeClr val="bg1"/>
                </a:solidFill>
              </a:rPr>
              <a:t>‘Working with the NDIS’ Agenda </a:t>
            </a:r>
            <a:endParaRPr lang="en-AU" dirty="0"/>
          </a:p>
        </p:txBody>
      </p:sp>
      <p:sp>
        <p:nvSpPr>
          <p:cNvPr id="8" name="Text Placeholder 3"/>
          <p:cNvSpPr txBox="1">
            <a:spLocks/>
          </p:cNvSpPr>
          <p:nvPr/>
        </p:nvSpPr>
        <p:spPr>
          <a:xfrm>
            <a:off x="4716016" y="1916832"/>
            <a:ext cx="3970784" cy="4690515"/>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600" b="1" dirty="0">
                <a:solidFill>
                  <a:schemeClr val="accent1">
                    <a:lumMod val="50000"/>
                  </a:schemeClr>
                </a:solidFill>
              </a:rPr>
              <a:t>NDIS Part 2</a:t>
            </a:r>
          </a:p>
          <a:p>
            <a:pPr marL="0" indent="0" algn="ctr">
              <a:buFont typeface="Arial" panose="020B0604020202020204" pitchFamily="34" charset="0"/>
              <a:buNone/>
            </a:pPr>
            <a:endParaRPr lang="en-AU" sz="1100" dirty="0">
              <a:solidFill>
                <a:schemeClr val="accent1">
                  <a:lumMod val="50000"/>
                </a:schemeClr>
              </a:solidFill>
            </a:endParaRPr>
          </a:p>
          <a:p>
            <a:pPr marL="514350" indent="-514350" algn="r">
              <a:buFont typeface="Arial" panose="020B0604020202020204" pitchFamily="34" charset="0"/>
              <a:buAutoNum type="arabicPeriod"/>
            </a:pPr>
            <a:r>
              <a:rPr lang="en-AU" sz="2600" dirty="0">
                <a:solidFill>
                  <a:schemeClr val="accent1">
                    <a:lumMod val="50000"/>
                  </a:schemeClr>
                </a:solidFill>
              </a:rPr>
              <a:t>Creating NDIS Plans</a:t>
            </a:r>
          </a:p>
          <a:p>
            <a:pPr marL="0" indent="0" algn="r">
              <a:buNone/>
            </a:pPr>
            <a:r>
              <a:rPr lang="en-AU" sz="1600" dirty="0">
                <a:solidFill>
                  <a:schemeClr val="accent1">
                    <a:lumMod val="50000"/>
                  </a:schemeClr>
                </a:solidFill>
              </a:rPr>
              <a:t> </a:t>
            </a:r>
          </a:p>
          <a:p>
            <a:pPr marL="0" indent="0" algn="r">
              <a:buNone/>
            </a:pPr>
            <a:r>
              <a:rPr lang="en-AU" sz="2600" dirty="0">
                <a:solidFill>
                  <a:schemeClr val="accent1">
                    <a:lumMod val="50000"/>
                  </a:schemeClr>
                </a:solidFill>
              </a:rPr>
              <a:t>2. Managing an existing NDIS Plan</a:t>
            </a:r>
          </a:p>
          <a:p>
            <a:pPr marL="0" indent="0" algn="r">
              <a:buNone/>
            </a:pPr>
            <a:endParaRPr lang="en-AU" sz="1600" dirty="0">
              <a:solidFill>
                <a:schemeClr val="accent1">
                  <a:lumMod val="50000"/>
                </a:schemeClr>
              </a:solidFill>
            </a:endParaRPr>
          </a:p>
          <a:p>
            <a:pPr marL="0" indent="0" algn="r">
              <a:buNone/>
            </a:pPr>
            <a:r>
              <a:rPr lang="en-AU" sz="2600" dirty="0">
                <a:solidFill>
                  <a:schemeClr val="accent1">
                    <a:lumMod val="50000"/>
                  </a:schemeClr>
                </a:solidFill>
              </a:rPr>
              <a:t>3. How to review plans or challenge decisions</a:t>
            </a:r>
          </a:p>
          <a:p>
            <a:pPr marL="0" indent="0" algn="ctr">
              <a:buFont typeface="Arial" panose="020B0604020202020204" pitchFamily="34" charset="0"/>
              <a:buNone/>
            </a:pPr>
            <a:endParaRPr lang="en-AU" sz="1100" dirty="0">
              <a:solidFill>
                <a:schemeClr val="accent1">
                  <a:lumMod val="50000"/>
                </a:schemeClr>
              </a:solidFill>
            </a:endParaRPr>
          </a:p>
          <a:p>
            <a:pPr marL="0" indent="0" algn="ctr">
              <a:buFont typeface="Arial" panose="020B0604020202020204" pitchFamily="34" charset="0"/>
              <a:buNone/>
            </a:pPr>
            <a:r>
              <a:rPr lang="en-AU" sz="2600" dirty="0">
                <a:solidFill>
                  <a:schemeClr val="accent1">
                    <a:lumMod val="50000"/>
                  </a:schemeClr>
                </a:solidFill>
              </a:rPr>
              <a:t> </a:t>
            </a:r>
          </a:p>
        </p:txBody>
      </p:sp>
      <p:sp>
        <p:nvSpPr>
          <p:cNvPr id="10" name="Rectangle 9"/>
          <p:cNvSpPr/>
          <p:nvPr/>
        </p:nvSpPr>
        <p:spPr>
          <a:xfrm rot="10800000">
            <a:off x="0" y="1628800"/>
            <a:ext cx="4572000" cy="5229199"/>
          </a:xfrm>
          <a:prstGeom prst="rect">
            <a:avLst/>
          </a:prstGeom>
          <a:gradFill flip="none" rotWithShape="1">
            <a:gsLst>
              <a:gs pos="100000">
                <a:schemeClr val="accent5">
                  <a:lumMod val="50000"/>
                  <a:alpha val="52000"/>
                </a:schemeClr>
              </a:gs>
              <a:gs pos="7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p:cNvSpPr>
            <a:spLocks noGrp="1"/>
          </p:cNvSpPr>
          <p:nvPr>
            <p:ph type="body" sz="quarter" idx="10"/>
          </p:nvPr>
        </p:nvSpPr>
        <p:spPr>
          <a:xfrm>
            <a:off x="395536" y="1906837"/>
            <a:ext cx="4114800" cy="4690515"/>
          </a:xfrm>
          <a:prstGeom prst="rect">
            <a:avLst/>
          </a:prstGeom>
        </p:spPr>
        <p:txBody>
          <a:bodyPr wrap="square">
            <a:noAutofit/>
          </a:bodyPr>
          <a:lstStyle/>
          <a:p>
            <a:pPr marL="0" indent="0" algn="ctr">
              <a:buNone/>
            </a:pPr>
            <a:r>
              <a:rPr lang="en-AU" sz="2600" b="1" dirty="0">
                <a:solidFill>
                  <a:schemeClr val="accent1">
                    <a:lumMod val="50000"/>
                  </a:schemeClr>
                </a:solidFill>
              </a:rPr>
              <a:t>NDIS Part 1</a:t>
            </a:r>
          </a:p>
          <a:p>
            <a:pPr marL="0" indent="0" algn="ctr">
              <a:buNone/>
            </a:pPr>
            <a:endParaRPr lang="en-AU" sz="1100" dirty="0">
              <a:solidFill>
                <a:schemeClr val="accent1">
                  <a:lumMod val="50000"/>
                </a:schemeClr>
              </a:solidFill>
            </a:endParaRPr>
          </a:p>
          <a:p>
            <a:pPr marL="514350" indent="-514350">
              <a:buAutoNum type="arabicPeriod"/>
            </a:pPr>
            <a:r>
              <a:rPr lang="en-AU" sz="2600" dirty="0">
                <a:solidFill>
                  <a:schemeClr val="accent1">
                    <a:lumMod val="50000"/>
                  </a:schemeClr>
                </a:solidFill>
              </a:rPr>
              <a:t>How is the NDIS designed to work?   What are the key assumptions built into the NDIS?</a:t>
            </a:r>
          </a:p>
          <a:p>
            <a:pPr marL="514350" indent="-514350">
              <a:buAutoNum type="arabicPeriod"/>
            </a:pPr>
            <a:r>
              <a:rPr lang="en-AU" sz="2600" dirty="0">
                <a:solidFill>
                  <a:schemeClr val="accent1">
                    <a:lumMod val="50000"/>
                  </a:schemeClr>
                </a:solidFill>
              </a:rPr>
              <a:t>Applying for access to the NDIS</a:t>
            </a:r>
          </a:p>
        </p:txBody>
      </p:sp>
      <p:sp>
        <p:nvSpPr>
          <p:cNvPr id="3" name="Rectangle 2"/>
          <p:cNvSpPr/>
          <p:nvPr/>
        </p:nvSpPr>
        <p:spPr>
          <a:xfrm>
            <a:off x="1464998" y="5877272"/>
            <a:ext cx="6214009" cy="523220"/>
          </a:xfrm>
          <a:prstGeom prst="rect">
            <a:avLst/>
          </a:prstGeom>
          <a:solidFill>
            <a:schemeClr val="bg1"/>
          </a:solidFill>
        </p:spPr>
        <p:txBody>
          <a:bodyPr wrap="none">
            <a:spAutoFit/>
          </a:bodyPr>
          <a:lstStyle/>
          <a:p>
            <a:pPr algn="ctr"/>
            <a:r>
              <a:rPr lang="en-AU" sz="2800" b="1" dirty="0">
                <a:solidFill>
                  <a:schemeClr val="accent1">
                    <a:lumMod val="50000"/>
                  </a:schemeClr>
                </a:solidFill>
              </a:rPr>
              <a:t>Links to further information and support</a:t>
            </a:r>
          </a:p>
        </p:txBody>
      </p:sp>
    </p:spTree>
    <p:custDataLst>
      <p:tags r:id="rId1"/>
    </p:custDataLst>
    <p:extLst>
      <p:ext uri="{BB962C8B-B14F-4D97-AF65-F5344CB8AC3E}">
        <p14:creationId xmlns:p14="http://schemas.microsoft.com/office/powerpoint/2010/main" val="17907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500"/>
                                        <p:tgtEl>
                                          <p:spTgt spid="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rtial Circle 39">
            <a:extLst>
              <a:ext uri="{FF2B5EF4-FFF2-40B4-BE49-F238E27FC236}">
                <a16:creationId xmlns:a16="http://schemas.microsoft.com/office/drawing/2014/main" id="{2751452F-2016-4DD2-87F8-4C77FAE89DF0}"/>
              </a:ext>
            </a:extLst>
          </p:cNvPr>
          <p:cNvSpPr/>
          <p:nvPr/>
        </p:nvSpPr>
        <p:spPr>
          <a:xfrm>
            <a:off x="4644008" y="2564904"/>
            <a:ext cx="4032448" cy="3642125"/>
          </a:xfrm>
          <a:prstGeom prst="pie">
            <a:avLst>
              <a:gd name="adj1" fmla="val 13212747"/>
              <a:gd name="adj2" fmla="val 16189928"/>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1" name="Partial Circle 40">
            <a:extLst>
              <a:ext uri="{FF2B5EF4-FFF2-40B4-BE49-F238E27FC236}">
                <a16:creationId xmlns:a16="http://schemas.microsoft.com/office/drawing/2014/main" id="{65B36C29-C5ED-4560-B3A3-D9DC54704B7E}"/>
              </a:ext>
            </a:extLst>
          </p:cNvPr>
          <p:cNvSpPr/>
          <p:nvPr/>
        </p:nvSpPr>
        <p:spPr>
          <a:xfrm rot="1256225">
            <a:off x="4559476" y="2639481"/>
            <a:ext cx="4081159" cy="3908147"/>
          </a:xfrm>
          <a:prstGeom prst="pie">
            <a:avLst>
              <a:gd name="adj1" fmla="val 3426633"/>
              <a:gd name="adj2" fmla="val 11872312"/>
            </a:avLst>
          </a:prstGeom>
          <a:solidFill>
            <a:schemeClr val="accent3">
              <a:lumMod val="75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2" name="Partial Circle 41">
            <a:extLst>
              <a:ext uri="{FF2B5EF4-FFF2-40B4-BE49-F238E27FC236}">
                <a16:creationId xmlns:a16="http://schemas.microsoft.com/office/drawing/2014/main" id="{6AB1F560-16E5-4F52-99C1-920B5EAD277E}"/>
              </a:ext>
            </a:extLst>
          </p:cNvPr>
          <p:cNvSpPr/>
          <p:nvPr/>
        </p:nvSpPr>
        <p:spPr>
          <a:xfrm>
            <a:off x="4932040" y="2564904"/>
            <a:ext cx="3896064" cy="3960440"/>
          </a:xfrm>
          <a:prstGeom prst="pie">
            <a:avLst>
              <a:gd name="adj1" fmla="val 16253838"/>
              <a:gd name="adj2" fmla="val 4631217"/>
            </a:avLst>
          </a:prstGeom>
          <a:solidFill>
            <a:schemeClr val="accent2">
              <a:lumMod val="60000"/>
              <a:lumOff val="40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1" name="TextBox 50">
            <a:extLst>
              <a:ext uri="{FF2B5EF4-FFF2-40B4-BE49-F238E27FC236}">
                <a16:creationId xmlns:a16="http://schemas.microsoft.com/office/drawing/2014/main" id="{0163F793-1E53-4E76-A49B-6D0D9D9DBAD1}"/>
              </a:ext>
            </a:extLst>
          </p:cNvPr>
          <p:cNvSpPr txBox="1"/>
          <p:nvPr/>
        </p:nvSpPr>
        <p:spPr>
          <a:xfrm>
            <a:off x="6948264" y="4293096"/>
            <a:ext cx="1656351" cy="461665"/>
          </a:xfrm>
          <a:prstGeom prst="rect">
            <a:avLst/>
          </a:prstGeom>
          <a:noFill/>
        </p:spPr>
        <p:txBody>
          <a:bodyPr wrap="none" rtlCol="0">
            <a:spAutoFit/>
          </a:bodyPr>
          <a:lstStyle/>
          <a:p>
            <a:r>
              <a:rPr lang="en-AU" sz="2400" dirty="0"/>
              <a:t>Participants</a:t>
            </a:r>
          </a:p>
        </p:txBody>
      </p:sp>
      <p:sp>
        <p:nvSpPr>
          <p:cNvPr id="52" name="TextBox 51">
            <a:extLst>
              <a:ext uri="{FF2B5EF4-FFF2-40B4-BE49-F238E27FC236}">
                <a16:creationId xmlns:a16="http://schemas.microsoft.com/office/drawing/2014/main" id="{2B9FEB58-B000-4B7F-B6E3-5732F76E9C26}"/>
              </a:ext>
            </a:extLst>
          </p:cNvPr>
          <p:cNvSpPr txBox="1"/>
          <p:nvPr/>
        </p:nvSpPr>
        <p:spPr>
          <a:xfrm>
            <a:off x="5481704" y="3036023"/>
            <a:ext cx="1178528" cy="461665"/>
          </a:xfrm>
          <a:prstGeom prst="rect">
            <a:avLst/>
          </a:prstGeom>
          <a:noFill/>
        </p:spPr>
        <p:txBody>
          <a:bodyPr wrap="none" rtlCol="0">
            <a:spAutoFit/>
          </a:bodyPr>
          <a:lstStyle/>
          <a:p>
            <a:r>
              <a:rPr lang="en-AU" sz="2400" dirty="0" err="1"/>
              <a:t>M’ment</a:t>
            </a:r>
            <a:endParaRPr lang="en-AU" sz="2400" dirty="0"/>
          </a:p>
        </p:txBody>
      </p:sp>
      <p:sp>
        <p:nvSpPr>
          <p:cNvPr id="53" name="TextBox 52">
            <a:extLst>
              <a:ext uri="{FF2B5EF4-FFF2-40B4-BE49-F238E27FC236}">
                <a16:creationId xmlns:a16="http://schemas.microsoft.com/office/drawing/2014/main" id="{04CACB53-C727-44CC-B6F3-C2049C7B27CB}"/>
              </a:ext>
            </a:extLst>
          </p:cNvPr>
          <p:cNvSpPr txBox="1"/>
          <p:nvPr/>
        </p:nvSpPr>
        <p:spPr>
          <a:xfrm>
            <a:off x="5076056" y="4797152"/>
            <a:ext cx="1303562" cy="461665"/>
          </a:xfrm>
          <a:prstGeom prst="rect">
            <a:avLst/>
          </a:prstGeom>
          <a:noFill/>
        </p:spPr>
        <p:txBody>
          <a:bodyPr wrap="none" rtlCol="0">
            <a:spAutoFit/>
          </a:bodyPr>
          <a:lstStyle/>
          <a:p>
            <a:r>
              <a:rPr lang="en-AU" sz="2400" dirty="0"/>
              <a:t>Supports</a:t>
            </a:r>
          </a:p>
        </p:txBody>
      </p:sp>
      <p:grpSp>
        <p:nvGrpSpPr>
          <p:cNvPr id="20" name="Group 19">
            <a:extLst>
              <a:ext uri="{FF2B5EF4-FFF2-40B4-BE49-F238E27FC236}">
                <a16:creationId xmlns:a16="http://schemas.microsoft.com/office/drawing/2014/main" id="{72E23CBE-6758-437A-B4A7-10CDA3BE0EB1}"/>
              </a:ext>
            </a:extLst>
          </p:cNvPr>
          <p:cNvGrpSpPr/>
          <p:nvPr/>
        </p:nvGrpSpPr>
        <p:grpSpPr>
          <a:xfrm>
            <a:off x="-180528" y="-234606"/>
            <a:ext cx="9404944" cy="1784578"/>
            <a:chOff x="1331640" y="6569999"/>
            <a:chExt cx="9368791" cy="2049316"/>
          </a:xfrm>
        </p:grpSpPr>
        <p:pic>
          <p:nvPicPr>
            <p:cNvPr id="21" name="Picture 20">
              <a:extLst>
                <a:ext uri="{FF2B5EF4-FFF2-40B4-BE49-F238E27FC236}">
                  <a16:creationId xmlns:a16="http://schemas.microsoft.com/office/drawing/2014/main" id="{71EED584-5BC0-46A9-A2E2-776BC24A5DB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90BA085D-9286-472E-9FF6-7FE51EAA4F56}"/>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0" y="1535196"/>
            <a:ext cx="9144000" cy="5345832"/>
          </a:xfrm>
          <a:prstGeom prst="rect">
            <a:avLst/>
          </a:prstGeom>
          <a:gradFill flip="none" rotWithShape="1">
            <a:gsLst>
              <a:gs pos="74000">
                <a:srgbClr val="FBEAC7">
                  <a:alpha val="91000"/>
                </a:srgbClr>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An overview of Disability Support </a:t>
            </a:r>
            <a:br>
              <a:rPr lang="en-AU" sz="3200" b="1" dirty="0">
                <a:solidFill>
                  <a:schemeClr val="bg1"/>
                </a:solidFill>
              </a:rPr>
            </a:br>
            <a:r>
              <a:rPr lang="en-AU" sz="3200" b="1" dirty="0">
                <a:solidFill>
                  <a:schemeClr val="bg1"/>
                </a:solidFill>
              </a:rPr>
              <a:t>before &amp; after the NDIS</a:t>
            </a:r>
          </a:p>
        </p:txBody>
      </p:sp>
      <p:sp>
        <p:nvSpPr>
          <p:cNvPr id="37" name="Partial Circle 36">
            <a:extLst>
              <a:ext uri="{FF2B5EF4-FFF2-40B4-BE49-F238E27FC236}">
                <a16:creationId xmlns:a16="http://schemas.microsoft.com/office/drawing/2014/main" id="{CB1FB289-0A68-4D62-9E92-77C2E8A0AD97}"/>
              </a:ext>
            </a:extLst>
          </p:cNvPr>
          <p:cNvSpPr/>
          <p:nvPr/>
        </p:nvSpPr>
        <p:spPr>
          <a:xfrm>
            <a:off x="330088" y="2748132"/>
            <a:ext cx="3752580" cy="3777212"/>
          </a:xfrm>
          <a:prstGeom prst="pie">
            <a:avLst>
              <a:gd name="adj1" fmla="val 2213805"/>
              <a:gd name="adj2" fmla="val 9590966"/>
            </a:avLst>
          </a:prstGeom>
          <a:solidFill>
            <a:schemeClr val="accent3">
              <a:lumMod val="75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8" name="Partial Circle 37">
            <a:extLst>
              <a:ext uri="{FF2B5EF4-FFF2-40B4-BE49-F238E27FC236}">
                <a16:creationId xmlns:a16="http://schemas.microsoft.com/office/drawing/2014/main" id="{E2CC23B7-321D-4EE7-B2ED-1CBFFA034FA7}"/>
              </a:ext>
            </a:extLst>
          </p:cNvPr>
          <p:cNvSpPr/>
          <p:nvPr/>
        </p:nvSpPr>
        <p:spPr>
          <a:xfrm>
            <a:off x="423902" y="2559271"/>
            <a:ext cx="3752580" cy="3777212"/>
          </a:xfrm>
          <a:prstGeom prst="pie">
            <a:avLst>
              <a:gd name="adj1" fmla="val 16253838"/>
              <a:gd name="adj2" fmla="val 2172813"/>
            </a:avLst>
          </a:prstGeom>
          <a:solidFill>
            <a:schemeClr val="accent2">
              <a:lumMod val="60000"/>
              <a:lumOff val="40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3" name="Text Placeholder 3">
            <a:extLst>
              <a:ext uri="{FF2B5EF4-FFF2-40B4-BE49-F238E27FC236}">
                <a16:creationId xmlns:a16="http://schemas.microsoft.com/office/drawing/2014/main" id="{D21B4DA9-87DB-42EA-B759-957532813E00}"/>
              </a:ext>
            </a:extLst>
          </p:cNvPr>
          <p:cNvSpPr>
            <a:spLocks noGrp="1"/>
          </p:cNvSpPr>
          <p:nvPr>
            <p:ph type="body" sz="quarter" idx="10"/>
          </p:nvPr>
        </p:nvSpPr>
        <p:spPr>
          <a:xfrm>
            <a:off x="695526" y="1460262"/>
            <a:ext cx="7740352" cy="954107"/>
          </a:xfrm>
          <a:prstGeom prst="rect">
            <a:avLst/>
          </a:prstGeom>
        </p:spPr>
        <p:txBody>
          <a:bodyPr wrap="square">
            <a:spAutoFit/>
          </a:bodyPr>
          <a:lstStyle/>
          <a:p>
            <a:pPr marL="0" indent="0" algn="ctr">
              <a:buNone/>
            </a:pPr>
            <a:r>
              <a:rPr lang="en-AU" sz="2800" dirty="0">
                <a:solidFill>
                  <a:schemeClr val="accent1">
                    <a:lumMod val="50000"/>
                  </a:schemeClr>
                </a:solidFill>
              </a:rPr>
              <a:t>The NDIS shifts some management  tasks onto the person with a disability</a:t>
            </a:r>
          </a:p>
        </p:txBody>
      </p:sp>
      <p:sp>
        <p:nvSpPr>
          <p:cNvPr id="22" name="TextBox 21">
            <a:extLst>
              <a:ext uri="{FF2B5EF4-FFF2-40B4-BE49-F238E27FC236}">
                <a16:creationId xmlns:a16="http://schemas.microsoft.com/office/drawing/2014/main" id="{B6A1AC77-F2B0-44AC-BCD1-E87B40BD73F4}"/>
              </a:ext>
            </a:extLst>
          </p:cNvPr>
          <p:cNvSpPr txBox="1"/>
          <p:nvPr/>
        </p:nvSpPr>
        <p:spPr>
          <a:xfrm>
            <a:off x="2426317" y="3850162"/>
            <a:ext cx="1656351" cy="461665"/>
          </a:xfrm>
          <a:prstGeom prst="rect">
            <a:avLst/>
          </a:prstGeom>
          <a:noFill/>
        </p:spPr>
        <p:txBody>
          <a:bodyPr wrap="none" rtlCol="0">
            <a:spAutoFit/>
          </a:bodyPr>
          <a:lstStyle/>
          <a:p>
            <a:r>
              <a:rPr lang="en-AU" sz="2400" dirty="0">
                <a:solidFill>
                  <a:schemeClr val="tx1">
                    <a:lumMod val="65000"/>
                    <a:lumOff val="35000"/>
                  </a:schemeClr>
                </a:solidFill>
              </a:rPr>
              <a:t>Participants</a:t>
            </a:r>
          </a:p>
        </p:txBody>
      </p:sp>
      <p:sp>
        <p:nvSpPr>
          <p:cNvPr id="50" name="TextBox 49">
            <a:extLst>
              <a:ext uri="{FF2B5EF4-FFF2-40B4-BE49-F238E27FC236}">
                <a16:creationId xmlns:a16="http://schemas.microsoft.com/office/drawing/2014/main" id="{43DBC8E5-72A8-4361-BD1E-5CA144DEFA03}"/>
              </a:ext>
            </a:extLst>
          </p:cNvPr>
          <p:cNvSpPr txBox="1"/>
          <p:nvPr/>
        </p:nvSpPr>
        <p:spPr>
          <a:xfrm>
            <a:off x="1403648" y="5420643"/>
            <a:ext cx="1303562" cy="461665"/>
          </a:xfrm>
          <a:prstGeom prst="rect">
            <a:avLst/>
          </a:prstGeom>
          <a:noFill/>
        </p:spPr>
        <p:txBody>
          <a:bodyPr wrap="none" rtlCol="0">
            <a:spAutoFit/>
          </a:bodyPr>
          <a:lstStyle/>
          <a:p>
            <a:r>
              <a:rPr lang="en-AU" sz="2400" dirty="0">
                <a:solidFill>
                  <a:schemeClr val="tx1">
                    <a:lumMod val="65000"/>
                    <a:lumOff val="35000"/>
                  </a:schemeClr>
                </a:solidFill>
              </a:rPr>
              <a:t>Supports</a:t>
            </a:r>
          </a:p>
        </p:txBody>
      </p:sp>
      <p:sp>
        <p:nvSpPr>
          <p:cNvPr id="7" name="TextBox 6">
            <a:extLst>
              <a:ext uri="{FF2B5EF4-FFF2-40B4-BE49-F238E27FC236}">
                <a16:creationId xmlns:a16="http://schemas.microsoft.com/office/drawing/2014/main" id="{B564C138-DA37-4C3E-B788-F25BACA6D4D0}"/>
              </a:ext>
            </a:extLst>
          </p:cNvPr>
          <p:cNvSpPr txBox="1"/>
          <p:nvPr/>
        </p:nvSpPr>
        <p:spPr>
          <a:xfrm>
            <a:off x="4565703" y="2588711"/>
            <a:ext cx="4182761" cy="1200329"/>
          </a:xfrm>
          <a:prstGeom prst="rect">
            <a:avLst/>
          </a:prstGeom>
          <a:solidFill>
            <a:schemeClr val="bg1">
              <a:lumMod val="95000"/>
              <a:alpha val="60000"/>
            </a:schemeClr>
          </a:solidFill>
        </p:spPr>
        <p:txBody>
          <a:bodyPr wrap="square" rtlCol="0" anchor="ctr">
            <a:spAutoFit/>
          </a:bodyPr>
          <a:lstStyle/>
          <a:p>
            <a:r>
              <a:rPr lang="en-AU" sz="2400" b="1" dirty="0">
                <a:solidFill>
                  <a:srgbClr val="C00000"/>
                </a:solidFill>
              </a:rPr>
              <a:t>ACCESS</a:t>
            </a:r>
          </a:p>
          <a:p>
            <a:pPr algn="r"/>
            <a:r>
              <a:rPr lang="en-AU" sz="2400" b="1" dirty="0"/>
              <a:t>The applicant gathers their own supporting evidence</a:t>
            </a:r>
          </a:p>
        </p:txBody>
      </p:sp>
      <p:sp>
        <p:nvSpPr>
          <p:cNvPr id="8" name="TextBox 7">
            <a:extLst>
              <a:ext uri="{FF2B5EF4-FFF2-40B4-BE49-F238E27FC236}">
                <a16:creationId xmlns:a16="http://schemas.microsoft.com/office/drawing/2014/main" id="{873B1D8A-9DCA-41A4-9965-5457EF52E9A5}"/>
              </a:ext>
            </a:extLst>
          </p:cNvPr>
          <p:cNvSpPr txBox="1"/>
          <p:nvPr/>
        </p:nvSpPr>
        <p:spPr>
          <a:xfrm>
            <a:off x="250447" y="4131889"/>
            <a:ext cx="1860766" cy="461665"/>
          </a:xfrm>
          <a:prstGeom prst="rect">
            <a:avLst/>
          </a:prstGeom>
          <a:noFill/>
        </p:spPr>
        <p:txBody>
          <a:bodyPr wrap="none" rtlCol="0">
            <a:spAutoFit/>
          </a:bodyPr>
          <a:lstStyle/>
          <a:p>
            <a:r>
              <a:rPr lang="en-AU" sz="2400" dirty="0">
                <a:solidFill>
                  <a:schemeClr val="bg1">
                    <a:lumMod val="65000"/>
                  </a:schemeClr>
                </a:solidFill>
              </a:rPr>
              <a:t>Management</a:t>
            </a:r>
          </a:p>
        </p:txBody>
      </p:sp>
      <p:sp>
        <p:nvSpPr>
          <p:cNvPr id="17" name="Partial Circle 16">
            <a:extLst>
              <a:ext uri="{FF2B5EF4-FFF2-40B4-BE49-F238E27FC236}">
                <a16:creationId xmlns:a16="http://schemas.microsoft.com/office/drawing/2014/main" id="{4C57BCCB-CFE8-4FA5-BA11-872426E5A1F9}"/>
              </a:ext>
            </a:extLst>
          </p:cNvPr>
          <p:cNvSpPr/>
          <p:nvPr/>
        </p:nvSpPr>
        <p:spPr>
          <a:xfrm>
            <a:off x="224313" y="2614473"/>
            <a:ext cx="3752580" cy="3777212"/>
          </a:xfrm>
          <a:prstGeom prst="pie">
            <a:avLst>
              <a:gd name="adj1" fmla="val 9587975"/>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9" name="TextBox 48">
            <a:extLst>
              <a:ext uri="{FF2B5EF4-FFF2-40B4-BE49-F238E27FC236}">
                <a16:creationId xmlns:a16="http://schemas.microsoft.com/office/drawing/2014/main" id="{9C538B09-2C3A-4F37-BD61-AE0D830FEBFE}"/>
              </a:ext>
            </a:extLst>
          </p:cNvPr>
          <p:cNvSpPr txBox="1"/>
          <p:nvPr/>
        </p:nvSpPr>
        <p:spPr>
          <a:xfrm>
            <a:off x="251520" y="4119463"/>
            <a:ext cx="1860766" cy="461665"/>
          </a:xfrm>
          <a:prstGeom prst="rect">
            <a:avLst/>
          </a:prstGeom>
          <a:noFill/>
        </p:spPr>
        <p:txBody>
          <a:bodyPr wrap="none" rtlCol="0">
            <a:spAutoFit/>
          </a:bodyPr>
          <a:lstStyle/>
          <a:p>
            <a:r>
              <a:rPr lang="en-AU" sz="2400" dirty="0"/>
              <a:t>Management</a:t>
            </a:r>
          </a:p>
        </p:txBody>
      </p:sp>
      <p:sp>
        <p:nvSpPr>
          <p:cNvPr id="6" name="Partial Circle 5">
            <a:extLst>
              <a:ext uri="{FF2B5EF4-FFF2-40B4-BE49-F238E27FC236}">
                <a16:creationId xmlns:a16="http://schemas.microsoft.com/office/drawing/2014/main" id="{AEB6E4B4-268B-4105-B704-395D15502838}"/>
              </a:ext>
            </a:extLst>
          </p:cNvPr>
          <p:cNvSpPr/>
          <p:nvPr/>
        </p:nvSpPr>
        <p:spPr>
          <a:xfrm>
            <a:off x="234920" y="2576378"/>
            <a:ext cx="3752580" cy="3777212"/>
          </a:xfrm>
          <a:prstGeom prst="pie">
            <a:avLst>
              <a:gd name="adj1" fmla="val 10376513"/>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5" name="Partial Circle 4">
            <a:extLst>
              <a:ext uri="{FF2B5EF4-FFF2-40B4-BE49-F238E27FC236}">
                <a16:creationId xmlns:a16="http://schemas.microsoft.com/office/drawing/2014/main" id="{7900F8CA-6073-4C67-B01C-886048623962}"/>
              </a:ext>
            </a:extLst>
          </p:cNvPr>
          <p:cNvSpPr/>
          <p:nvPr/>
        </p:nvSpPr>
        <p:spPr>
          <a:xfrm>
            <a:off x="258796" y="2545138"/>
            <a:ext cx="3752580" cy="3777212"/>
          </a:xfrm>
          <a:prstGeom prst="pie">
            <a:avLst>
              <a:gd name="adj1" fmla="val 11880904"/>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 name="Partial Circle 2">
            <a:extLst>
              <a:ext uri="{FF2B5EF4-FFF2-40B4-BE49-F238E27FC236}">
                <a16:creationId xmlns:a16="http://schemas.microsoft.com/office/drawing/2014/main" id="{8329B40D-B89A-4917-A5DE-45D9019747C1}"/>
              </a:ext>
            </a:extLst>
          </p:cNvPr>
          <p:cNvSpPr/>
          <p:nvPr/>
        </p:nvSpPr>
        <p:spPr>
          <a:xfrm>
            <a:off x="243354" y="2555103"/>
            <a:ext cx="3752580" cy="3777212"/>
          </a:xfrm>
          <a:prstGeom prst="pie">
            <a:avLst>
              <a:gd name="adj1" fmla="val 13309413"/>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3" name="TextBox 32">
            <a:extLst>
              <a:ext uri="{FF2B5EF4-FFF2-40B4-BE49-F238E27FC236}">
                <a16:creationId xmlns:a16="http://schemas.microsoft.com/office/drawing/2014/main" id="{3A5C3196-C706-484B-8DBE-93FAF1F1A45A}"/>
              </a:ext>
            </a:extLst>
          </p:cNvPr>
          <p:cNvSpPr txBox="1"/>
          <p:nvPr/>
        </p:nvSpPr>
        <p:spPr>
          <a:xfrm>
            <a:off x="4565702" y="3875564"/>
            <a:ext cx="4182761" cy="1569660"/>
          </a:xfrm>
          <a:prstGeom prst="rect">
            <a:avLst/>
          </a:prstGeom>
          <a:solidFill>
            <a:schemeClr val="bg1">
              <a:lumMod val="95000"/>
              <a:alpha val="70000"/>
            </a:schemeClr>
          </a:solidFill>
        </p:spPr>
        <p:txBody>
          <a:bodyPr wrap="square" rtlCol="0" anchor="ctr">
            <a:spAutoFit/>
          </a:bodyPr>
          <a:lstStyle/>
          <a:p>
            <a:r>
              <a:rPr lang="en-AU" sz="2400" b="1" dirty="0">
                <a:solidFill>
                  <a:srgbClr val="C00000"/>
                </a:solidFill>
              </a:rPr>
              <a:t>PLANNING</a:t>
            </a:r>
          </a:p>
          <a:p>
            <a:pPr algn="r"/>
            <a:r>
              <a:rPr lang="en-AU" sz="2400" b="1" dirty="0"/>
              <a:t>The </a:t>
            </a:r>
            <a:r>
              <a:rPr lang="en-AU" sz="2400" b="1" i="1" dirty="0"/>
              <a:t>Participant</a:t>
            </a:r>
            <a:r>
              <a:rPr lang="en-AU" sz="2400" b="1" dirty="0"/>
              <a:t> provides goals to the NDIS and supplies their own supporting evidence</a:t>
            </a:r>
          </a:p>
        </p:txBody>
      </p:sp>
      <p:sp>
        <p:nvSpPr>
          <p:cNvPr id="34" name="TextBox 33">
            <a:extLst>
              <a:ext uri="{FF2B5EF4-FFF2-40B4-BE49-F238E27FC236}">
                <a16:creationId xmlns:a16="http://schemas.microsoft.com/office/drawing/2014/main" id="{C24C775D-E60B-4C4B-8EE8-DFD8F81B7752}"/>
              </a:ext>
            </a:extLst>
          </p:cNvPr>
          <p:cNvSpPr txBox="1"/>
          <p:nvPr/>
        </p:nvSpPr>
        <p:spPr>
          <a:xfrm>
            <a:off x="4565703" y="5541039"/>
            <a:ext cx="4182761" cy="1200329"/>
          </a:xfrm>
          <a:prstGeom prst="rect">
            <a:avLst/>
          </a:prstGeom>
          <a:solidFill>
            <a:schemeClr val="bg1">
              <a:lumMod val="95000"/>
              <a:alpha val="58000"/>
            </a:schemeClr>
          </a:solidFill>
        </p:spPr>
        <p:txBody>
          <a:bodyPr wrap="square" rtlCol="0" anchor="ctr">
            <a:spAutoFit/>
          </a:bodyPr>
          <a:lstStyle/>
          <a:p>
            <a:r>
              <a:rPr lang="en-AU" sz="2400" b="1" dirty="0">
                <a:solidFill>
                  <a:srgbClr val="C00000"/>
                </a:solidFill>
              </a:rPr>
              <a:t>MANAGEMENT</a:t>
            </a:r>
          </a:p>
          <a:p>
            <a:pPr algn="r"/>
            <a:r>
              <a:rPr lang="en-AU" sz="2400" b="1" dirty="0"/>
              <a:t>The Participant chooses and engages their service providers</a:t>
            </a:r>
          </a:p>
        </p:txBody>
      </p:sp>
      <p:grpSp>
        <p:nvGrpSpPr>
          <p:cNvPr id="11" name="Group 10">
            <a:extLst>
              <a:ext uri="{FF2B5EF4-FFF2-40B4-BE49-F238E27FC236}">
                <a16:creationId xmlns:a16="http://schemas.microsoft.com/office/drawing/2014/main" id="{5D8409CC-6C7E-4FA1-B8D2-A75324E2A295}"/>
              </a:ext>
            </a:extLst>
          </p:cNvPr>
          <p:cNvGrpSpPr/>
          <p:nvPr/>
        </p:nvGrpSpPr>
        <p:grpSpPr>
          <a:xfrm>
            <a:off x="323528" y="2564904"/>
            <a:ext cx="3846394" cy="3966073"/>
            <a:chOff x="323528" y="2564904"/>
            <a:chExt cx="3846394" cy="3966073"/>
          </a:xfrm>
        </p:grpSpPr>
        <p:sp>
          <p:nvSpPr>
            <p:cNvPr id="9" name="Partial Circle 8">
              <a:extLst>
                <a:ext uri="{FF2B5EF4-FFF2-40B4-BE49-F238E27FC236}">
                  <a16:creationId xmlns:a16="http://schemas.microsoft.com/office/drawing/2014/main" id="{89D8ABD1-A57F-4BF2-8ABC-0F6F970EB0B7}"/>
                </a:ext>
              </a:extLst>
            </p:cNvPr>
            <p:cNvSpPr/>
            <p:nvPr/>
          </p:nvSpPr>
          <p:spPr>
            <a:xfrm>
              <a:off x="323528" y="2753765"/>
              <a:ext cx="3752580" cy="3777212"/>
            </a:xfrm>
            <a:prstGeom prst="pie">
              <a:avLst>
                <a:gd name="adj1" fmla="val 2213805"/>
                <a:gd name="adj2" fmla="val 9590966"/>
              </a:avLst>
            </a:prstGeom>
            <a:solidFill>
              <a:schemeClr val="accent3">
                <a:lumMod val="40000"/>
                <a:lumOff val="6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Partial Circle 9">
              <a:extLst>
                <a:ext uri="{FF2B5EF4-FFF2-40B4-BE49-F238E27FC236}">
                  <a16:creationId xmlns:a16="http://schemas.microsoft.com/office/drawing/2014/main" id="{0FBE7D05-6FBD-42B3-B18C-D2366B9BD816}"/>
                </a:ext>
              </a:extLst>
            </p:cNvPr>
            <p:cNvSpPr/>
            <p:nvPr/>
          </p:nvSpPr>
          <p:spPr>
            <a:xfrm>
              <a:off x="417342" y="2564904"/>
              <a:ext cx="3752580" cy="3777212"/>
            </a:xfrm>
            <a:prstGeom prst="pie">
              <a:avLst>
                <a:gd name="adj1" fmla="val 16253838"/>
                <a:gd name="adj2" fmla="val 2172813"/>
              </a:avLst>
            </a:prstGeom>
            <a:solidFill>
              <a:schemeClr val="accent2">
                <a:lumMod val="20000"/>
                <a:lumOff val="8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custDataLst>
      <p:tags r:id="rId1"/>
    </p:custDataLst>
    <p:extLst>
      <p:ext uri="{BB962C8B-B14F-4D97-AF65-F5344CB8AC3E}">
        <p14:creationId xmlns:p14="http://schemas.microsoft.com/office/powerpoint/2010/main" val="68866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49" grpId="0"/>
      <p:bldP spid="6" grpId="0" animBg="1"/>
      <p:bldP spid="6" grpId="1" animBg="1"/>
      <p:bldP spid="5" grpId="0" animBg="1"/>
      <p:bldP spid="5" grpId="1" animBg="1"/>
      <p:bldP spid="3"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B0DB9EE-E68A-46AE-9825-F90BCC8B2950}"/>
              </a:ext>
            </a:extLst>
          </p:cNvPr>
          <p:cNvGrpSpPr/>
          <p:nvPr/>
        </p:nvGrpSpPr>
        <p:grpSpPr>
          <a:xfrm>
            <a:off x="-180528" y="-459432"/>
            <a:ext cx="9404944" cy="2079430"/>
            <a:chOff x="1331640" y="6569999"/>
            <a:chExt cx="9368791" cy="2049316"/>
          </a:xfrm>
        </p:grpSpPr>
        <p:pic>
          <p:nvPicPr>
            <p:cNvPr id="18" name="Picture 17">
              <a:extLst>
                <a:ext uri="{FF2B5EF4-FFF2-40B4-BE49-F238E27FC236}">
                  <a16:creationId xmlns:a16="http://schemas.microsoft.com/office/drawing/2014/main" id="{CEA8757A-D752-4F96-88EB-609F8E6CAC49}"/>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1" name="Rectangle 20">
              <a:extLst>
                <a:ext uri="{FF2B5EF4-FFF2-40B4-BE49-F238E27FC236}">
                  <a16:creationId xmlns:a16="http://schemas.microsoft.com/office/drawing/2014/main" id="{6C718F62-B050-468C-969E-DCC35D31647D}"/>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36512" y="1512168"/>
            <a:ext cx="9260928" cy="5345832"/>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90264"/>
            <a:ext cx="8229600" cy="1143000"/>
          </a:xfrm>
        </p:spPr>
        <p:txBody>
          <a:bodyPr>
            <a:normAutofit/>
          </a:bodyPr>
          <a:lstStyle/>
          <a:p>
            <a:r>
              <a:rPr lang="en-AU" sz="3200" b="1" dirty="0">
                <a:solidFill>
                  <a:schemeClr val="bg1"/>
                </a:solidFill>
              </a:rPr>
              <a:t>Variations in NDIS plans</a:t>
            </a:r>
          </a:p>
        </p:txBody>
      </p:sp>
      <p:sp>
        <p:nvSpPr>
          <p:cNvPr id="3" name="AutoShape 5" descr="https://media-public.canva.com/MADQDx-aY0Y/1/scree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7" descr="https://media-public.canva.com/MADQDx-aY0Y/1/scre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24" name="Chart 23">
            <a:extLst>
              <a:ext uri="{FF2B5EF4-FFF2-40B4-BE49-F238E27FC236}">
                <a16:creationId xmlns:a16="http://schemas.microsoft.com/office/drawing/2014/main" id="{BA875AAB-0FCB-4E35-AC85-D829600850D6}"/>
              </a:ext>
            </a:extLst>
          </p:cNvPr>
          <p:cNvGraphicFramePr>
            <a:graphicFrameLocks/>
          </p:cNvGraphicFramePr>
          <p:nvPr>
            <p:extLst>
              <p:ext uri="{D42A27DB-BD31-4B8C-83A1-F6EECF244321}">
                <p14:modId xmlns:p14="http://schemas.microsoft.com/office/powerpoint/2010/main" val="2360123480"/>
              </p:ext>
            </p:extLst>
          </p:nvPr>
        </p:nvGraphicFramePr>
        <p:xfrm>
          <a:off x="1675599" y="754963"/>
          <a:ext cx="5753100" cy="5695950"/>
        </p:xfrm>
        <a:graphic>
          <a:graphicData uri="http://schemas.openxmlformats.org/drawingml/2006/chart">
            <c:chart xmlns:c="http://schemas.openxmlformats.org/drawingml/2006/chart" xmlns:r="http://schemas.openxmlformats.org/officeDocument/2006/relationships" r:id="rId5"/>
          </a:graphicData>
        </a:graphic>
      </p:graphicFrame>
      <p:sp>
        <p:nvSpPr>
          <p:cNvPr id="25" name="Oval 24">
            <a:extLst>
              <a:ext uri="{FF2B5EF4-FFF2-40B4-BE49-F238E27FC236}">
                <a16:creationId xmlns:a16="http://schemas.microsoft.com/office/drawing/2014/main" id="{BF455C45-2EED-485D-B735-BD1A67100B54}"/>
              </a:ext>
            </a:extLst>
          </p:cNvPr>
          <p:cNvSpPr/>
          <p:nvPr/>
        </p:nvSpPr>
        <p:spPr>
          <a:xfrm>
            <a:off x="3551986" y="2151438"/>
            <a:ext cx="1981549" cy="2077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accent1">
                    <a:lumMod val="50000"/>
                  </a:schemeClr>
                </a:solidFill>
              </a:rPr>
              <a:t>Total 573,000</a:t>
            </a:r>
          </a:p>
        </p:txBody>
      </p:sp>
      <p:sp>
        <p:nvSpPr>
          <p:cNvPr id="29" name="TextBox 28">
            <a:extLst>
              <a:ext uri="{FF2B5EF4-FFF2-40B4-BE49-F238E27FC236}">
                <a16:creationId xmlns:a16="http://schemas.microsoft.com/office/drawing/2014/main" id="{DE393FD8-5548-45B2-81E2-A957CCCC2825}"/>
              </a:ext>
            </a:extLst>
          </p:cNvPr>
          <p:cNvSpPr txBox="1"/>
          <p:nvPr/>
        </p:nvSpPr>
        <p:spPr>
          <a:xfrm>
            <a:off x="81032" y="1166588"/>
            <a:ext cx="2717935" cy="2308324"/>
          </a:xfrm>
          <a:prstGeom prst="rect">
            <a:avLst/>
          </a:prstGeom>
          <a:noFill/>
          <a:ln>
            <a:noFill/>
          </a:ln>
          <a:effectLst/>
        </p:spPr>
        <p:txBody>
          <a:bodyPr wrap="square" rtlCol="0">
            <a:spAutoFit/>
          </a:bodyPr>
          <a:lstStyle/>
          <a:p>
            <a:pPr algn="ctr"/>
            <a:endParaRPr lang="en-AU" sz="2400" b="1" dirty="0">
              <a:solidFill>
                <a:schemeClr val="accent4">
                  <a:lumMod val="50000"/>
                </a:schemeClr>
              </a:solidFill>
            </a:endParaRPr>
          </a:p>
          <a:p>
            <a:r>
              <a:rPr lang="en-AU" sz="2400" b="1" dirty="0">
                <a:solidFill>
                  <a:schemeClr val="accent4">
                    <a:lumMod val="50000"/>
                  </a:schemeClr>
                </a:solidFill>
              </a:rPr>
              <a:t>People aged 0-18 account for 48% of NDIS participants…</a:t>
            </a:r>
          </a:p>
          <a:p>
            <a:pPr algn="ctr"/>
            <a:r>
              <a:rPr lang="en-AU" sz="2400" b="1" dirty="0">
                <a:solidFill>
                  <a:schemeClr val="accent4">
                    <a:lumMod val="50000"/>
                  </a:schemeClr>
                </a:solidFill>
              </a:rPr>
              <a:t> </a:t>
            </a:r>
          </a:p>
          <a:p>
            <a:pPr algn="ctr"/>
            <a:endParaRPr lang="en-AU" sz="2400" b="1" dirty="0">
              <a:solidFill>
                <a:schemeClr val="accent4">
                  <a:lumMod val="50000"/>
                </a:schemeClr>
              </a:solidFill>
            </a:endParaRPr>
          </a:p>
        </p:txBody>
      </p:sp>
    </p:spTree>
    <p:custDataLst>
      <p:tags r:id="rId1"/>
    </p:custDataLst>
    <p:extLst>
      <p:ext uri="{BB962C8B-B14F-4D97-AF65-F5344CB8AC3E}">
        <p14:creationId xmlns:p14="http://schemas.microsoft.com/office/powerpoint/2010/main" val="36731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3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fade">
                                      <p:cBhvr>
                                        <p:cTn id="12" dur="3000"/>
                                        <p:tgtEl>
                                          <p:spTgt spid="24">
                                            <p:graphicEl>
                                              <a:chart seriesIdx="-3" categoryIdx="-3" bldStep="gridLegen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graphicEl>
                                              <a:chart seriesIdx="-4" categoryIdx="0" bldStep="category"/>
                                            </p:graphicEl>
                                          </p:spTgt>
                                        </p:tgtEl>
                                        <p:attrNameLst>
                                          <p:attrName>style.visibility</p:attrName>
                                        </p:attrNameLst>
                                      </p:cBhvr>
                                      <p:to>
                                        <p:strVal val="visible"/>
                                      </p:to>
                                    </p:set>
                                    <p:animEffect transition="in" filter="fade">
                                      <p:cBhvr>
                                        <p:cTn id="15" dur="3000"/>
                                        <p:tgtEl>
                                          <p:spTgt spid="24">
                                            <p:graphicEl>
                                              <a:chart seriesIdx="-4" categoryIdx="0"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graphicEl>
                                              <a:chart seriesIdx="-4" categoryIdx="1" bldStep="category"/>
                                            </p:graphicEl>
                                          </p:spTgt>
                                        </p:tgtEl>
                                        <p:attrNameLst>
                                          <p:attrName>style.visibility</p:attrName>
                                        </p:attrNameLst>
                                      </p:cBhvr>
                                      <p:to>
                                        <p:strVal val="visible"/>
                                      </p:to>
                                    </p:set>
                                    <p:animEffect transition="in" filter="fade">
                                      <p:cBhvr>
                                        <p:cTn id="20" dur="3000"/>
                                        <p:tgtEl>
                                          <p:spTgt spid="24">
                                            <p:graphicEl>
                                              <a:chart seriesIdx="-4" categoryIdx="1"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graphicEl>
                                              <a:chart seriesIdx="-4" categoryIdx="2" bldStep="category"/>
                                            </p:graphicEl>
                                          </p:spTgt>
                                        </p:tgtEl>
                                        <p:attrNameLst>
                                          <p:attrName>style.visibility</p:attrName>
                                        </p:attrNameLst>
                                      </p:cBhvr>
                                      <p:to>
                                        <p:strVal val="visible"/>
                                      </p:to>
                                    </p:set>
                                    <p:animEffect transition="in" filter="fade">
                                      <p:cBhvr>
                                        <p:cTn id="25" dur="3000"/>
                                        <p:tgtEl>
                                          <p:spTgt spid="24">
                                            <p:graphicEl>
                                              <a:chart seriesIdx="-4" categoryIdx="2"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graphicEl>
                                              <a:chart seriesIdx="-4" categoryIdx="3" bldStep="category"/>
                                            </p:graphicEl>
                                          </p:spTgt>
                                        </p:tgtEl>
                                        <p:attrNameLst>
                                          <p:attrName>style.visibility</p:attrName>
                                        </p:attrNameLst>
                                      </p:cBhvr>
                                      <p:to>
                                        <p:strVal val="visible"/>
                                      </p:to>
                                    </p:set>
                                    <p:animEffect transition="in" filter="fade">
                                      <p:cBhvr>
                                        <p:cTn id="35" dur="3000"/>
                                        <p:tgtEl>
                                          <p:spTgt spid="24">
                                            <p:graphicEl>
                                              <a:chart seriesIdx="-4" categoryIdx="3"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graphicEl>
                                              <a:chart seriesIdx="-4" categoryIdx="4" bldStep="category"/>
                                            </p:graphicEl>
                                          </p:spTgt>
                                        </p:tgtEl>
                                        <p:attrNameLst>
                                          <p:attrName>style.visibility</p:attrName>
                                        </p:attrNameLst>
                                      </p:cBhvr>
                                      <p:to>
                                        <p:strVal val="visible"/>
                                      </p:to>
                                    </p:set>
                                    <p:animEffect transition="in" filter="fade">
                                      <p:cBhvr>
                                        <p:cTn id="40" dur="3000"/>
                                        <p:tgtEl>
                                          <p:spTgt spid="24">
                                            <p:graphicEl>
                                              <a:chart seriesIdx="-4" categoryIdx="4" bldStep="category"/>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graphicEl>
                                              <a:chart seriesIdx="-4" categoryIdx="5" bldStep="category"/>
                                            </p:graphicEl>
                                          </p:spTgt>
                                        </p:tgtEl>
                                        <p:attrNameLst>
                                          <p:attrName>style.visibility</p:attrName>
                                        </p:attrNameLst>
                                      </p:cBhvr>
                                      <p:to>
                                        <p:strVal val="visible"/>
                                      </p:to>
                                    </p:set>
                                    <p:animEffect transition="in" filter="fade">
                                      <p:cBhvr>
                                        <p:cTn id="45" dur="3000"/>
                                        <p:tgtEl>
                                          <p:spTgt spid="24">
                                            <p:graphicEl>
                                              <a:chart seriesIdx="-4" categoryIdx="5" bldStep="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graphicEl>
                                              <a:chart seriesIdx="-4" categoryIdx="6" bldStep="category"/>
                                            </p:graphicEl>
                                          </p:spTgt>
                                        </p:tgtEl>
                                        <p:attrNameLst>
                                          <p:attrName>style.visibility</p:attrName>
                                        </p:attrNameLst>
                                      </p:cBhvr>
                                      <p:to>
                                        <p:strVal val="visible"/>
                                      </p:to>
                                    </p:set>
                                    <p:animEffect transition="in" filter="fade">
                                      <p:cBhvr>
                                        <p:cTn id="50" dur="3000"/>
                                        <p:tgtEl>
                                          <p:spTgt spid="24">
                                            <p:graphicEl>
                                              <a:chart seriesIdx="-4" categoryIdx="6" bldStep="category"/>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graphicEl>
                                              <a:chart seriesIdx="-4" categoryIdx="7" bldStep="category"/>
                                            </p:graphicEl>
                                          </p:spTgt>
                                        </p:tgtEl>
                                        <p:attrNameLst>
                                          <p:attrName>style.visibility</p:attrName>
                                        </p:attrNameLst>
                                      </p:cBhvr>
                                      <p:to>
                                        <p:strVal val="visible"/>
                                      </p:to>
                                    </p:set>
                                    <p:animEffect transition="in" filter="fade">
                                      <p:cBhvr>
                                        <p:cTn id="55" dur="3000"/>
                                        <p:tgtEl>
                                          <p:spTgt spid="24">
                                            <p:graphicEl>
                                              <a:chart seriesIdx="-4" categoryIdx="7" bldStep="category"/>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graphicEl>
                                              <a:chart seriesIdx="-4" categoryIdx="8" bldStep="category"/>
                                            </p:graphicEl>
                                          </p:spTgt>
                                        </p:tgtEl>
                                        <p:attrNameLst>
                                          <p:attrName>style.visibility</p:attrName>
                                        </p:attrNameLst>
                                      </p:cBhvr>
                                      <p:to>
                                        <p:strVal val="visible"/>
                                      </p:to>
                                    </p:set>
                                    <p:animEffect transition="in" filter="fade">
                                      <p:cBhvr>
                                        <p:cTn id="60" dur="3000"/>
                                        <p:tgtEl>
                                          <p:spTgt spid="24">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Chart bld="category"/>
        </p:bldSub>
      </p:bldGraphic>
      <p:bldP spid="25"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B0DB9EE-E68A-46AE-9825-F90BCC8B2950}"/>
              </a:ext>
            </a:extLst>
          </p:cNvPr>
          <p:cNvGrpSpPr/>
          <p:nvPr/>
        </p:nvGrpSpPr>
        <p:grpSpPr>
          <a:xfrm>
            <a:off x="-180528" y="-459432"/>
            <a:ext cx="9404944" cy="2079430"/>
            <a:chOff x="1331640" y="6569999"/>
            <a:chExt cx="9368791" cy="2049316"/>
          </a:xfrm>
        </p:grpSpPr>
        <p:pic>
          <p:nvPicPr>
            <p:cNvPr id="18" name="Picture 17">
              <a:extLst>
                <a:ext uri="{FF2B5EF4-FFF2-40B4-BE49-F238E27FC236}">
                  <a16:creationId xmlns:a16="http://schemas.microsoft.com/office/drawing/2014/main" id="{CEA8757A-D752-4F96-88EB-609F8E6CAC49}"/>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1" name="Rectangle 20">
              <a:extLst>
                <a:ext uri="{FF2B5EF4-FFF2-40B4-BE49-F238E27FC236}">
                  <a16:creationId xmlns:a16="http://schemas.microsoft.com/office/drawing/2014/main" id="{6C718F62-B050-468C-969E-DCC35D31647D}"/>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36512" y="1512168"/>
            <a:ext cx="9260928" cy="5345832"/>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90264"/>
            <a:ext cx="8229600" cy="1143000"/>
          </a:xfrm>
        </p:spPr>
        <p:txBody>
          <a:bodyPr>
            <a:normAutofit/>
          </a:bodyPr>
          <a:lstStyle/>
          <a:p>
            <a:r>
              <a:rPr lang="en-AU" sz="3200" b="1" dirty="0">
                <a:solidFill>
                  <a:schemeClr val="bg1"/>
                </a:solidFill>
              </a:rPr>
              <a:t>Variations in NDIS plans</a:t>
            </a:r>
          </a:p>
        </p:txBody>
      </p:sp>
      <p:sp>
        <p:nvSpPr>
          <p:cNvPr id="3" name="AutoShape 5" descr="https://media-public.canva.com/MADQDx-aY0Y/1/scree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7" descr="https://media-public.canva.com/MADQDx-aY0Y/1/scre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TextBox 38"/>
          <p:cNvSpPr txBox="1"/>
          <p:nvPr/>
        </p:nvSpPr>
        <p:spPr>
          <a:xfrm>
            <a:off x="6176116" y="1155173"/>
            <a:ext cx="2847150" cy="1938992"/>
          </a:xfrm>
          <a:prstGeom prst="rect">
            <a:avLst/>
          </a:prstGeom>
          <a:noFill/>
          <a:ln>
            <a:noFill/>
          </a:ln>
          <a:effectLst/>
        </p:spPr>
        <p:txBody>
          <a:bodyPr wrap="square" rtlCol="0">
            <a:spAutoFit/>
          </a:bodyPr>
          <a:lstStyle/>
          <a:p>
            <a:pPr algn="ctr"/>
            <a:endParaRPr lang="en-AU" sz="2400" b="1" dirty="0">
              <a:solidFill>
                <a:schemeClr val="accent4">
                  <a:lumMod val="50000"/>
                </a:schemeClr>
              </a:solidFill>
            </a:endParaRPr>
          </a:p>
          <a:p>
            <a:pPr algn="r"/>
            <a:r>
              <a:rPr lang="en-AU" sz="2400" b="1" dirty="0">
                <a:solidFill>
                  <a:schemeClr val="accent4">
                    <a:lumMod val="50000"/>
                  </a:schemeClr>
                </a:solidFill>
              </a:rPr>
              <a:t>…but they account for just 17% of expenditure</a:t>
            </a:r>
          </a:p>
          <a:p>
            <a:pPr algn="ctr"/>
            <a:endParaRPr lang="en-AU" sz="2400" b="1" dirty="0">
              <a:solidFill>
                <a:schemeClr val="accent4">
                  <a:lumMod val="50000"/>
                </a:schemeClr>
              </a:solidFill>
            </a:endParaRPr>
          </a:p>
        </p:txBody>
      </p:sp>
      <p:graphicFrame>
        <p:nvGraphicFramePr>
          <p:cNvPr id="24" name="Chart 23">
            <a:extLst>
              <a:ext uri="{FF2B5EF4-FFF2-40B4-BE49-F238E27FC236}">
                <a16:creationId xmlns:a16="http://schemas.microsoft.com/office/drawing/2014/main" id="{BA875AAB-0FCB-4E35-AC85-D829600850D6}"/>
              </a:ext>
            </a:extLst>
          </p:cNvPr>
          <p:cNvGraphicFramePr>
            <a:graphicFrameLocks/>
          </p:cNvGraphicFramePr>
          <p:nvPr>
            <p:extLst>
              <p:ext uri="{D42A27DB-BD31-4B8C-83A1-F6EECF244321}">
                <p14:modId xmlns:p14="http://schemas.microsoft.com/office/powerpoint/2010/main" val="3735192208"/>
              </p:ext>
            </p:extLst>
          </p:nvPr>
        </p:nvGraphicFramePr>
        <p:xfrm>
          <a:off x="1675599" y="754963"/>
          <a:ext cx="5753100" cy="5695950"/>
        </p:xfrm>
        <a:graphic>
          <a:graphicData uri="http://schemas.openxmlformats.org/drawingml/2006/chart">
            <c:chart xmlns:c="http://schemas.openxmlformats.org/drawingml/2006/chart" xmlns:r="http://schemas.openxmlformats.org/officeDocument/2006/relationships" r:id="rId5"/>
          </a:graphicData>
        </a:graphic>
      </p:graphicFrame>
      <p:sp>
        <p:nvSpPr>
          <p:cNvPr id="25" name="Oval 24">
            <a:extLst>
              <a:ext uri="{FF2B5EF4-FFF2-40B4-BE49-F238E27FC236}">
                <a16:creationId xmlns:a16="http://schemas.microsoft.com/office/drawing/2014/main" id="{BF455C45-2EED-485D-B735-BD1A67100B54}"/>
              </a:ext>
            </a:extLst>
          </p:cNvPr>
          <p:cNvSpPr/>
          <p:nvPr/>
        </p:nvSpPr>
        <p:spPr>
          <a:xfrm>
            <a:off x="3551986" y="2151438"/>
            <a:ext cx="1981549" cy="2077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accent1">
                    <a:lumMod val="50000"/>
                  </a:schemeClr>
                </a:solidFill>
              </a:rPr>
              <a:t>Total 573,000</a:t>
            </a:r>
          </a:p>
        </p:txBody>
      </p:sp>
      <p:graphicFrame>
        <p:nvGraphicFramePr>
          <p:cNvPr id="22" name="Chart 21">
            <a:extLst>
              <a:ext uri="{FF2B5EF4-FFF2-40B4-BE49-F238E27FC236}">
                <a16:creationId xmlns:a16="http://schemas.microsoft.com/office/drawing/2014/main" id="{A1C9B7AD-4BB8-4C69-B950-518F10D236D3}"/>
              </a:ext>
            </a:extLst>
          </p:cNvPr>
          <p:cNvGraphicFramePr>
            <a:graphicFrameLocks/>
          </p:cNvGraphicFramePr>
          <p:nvPr>
            <p:extLst>
              <p:ext uri="{D42A27DB-BD31-4B8C-83A1-F6EECF244321}">
                <p14:modId xmlns:p14="http://schemas.microsoft.com/office/powerpoint/2010/main" val="2741169424"/>
              </p:ext>
            </p:extLst>
          </p:nvPr>
        </p:nvGraphicFramePr>
        <p:xfrm>
          <a:off x="336734" y="2934996"/>
          <a:ext cx="8726234" cy="3912576"/>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p:cNvGrpSpPr/>
          <p:nvPr/>
        </p:nvGrpSpPr>
        <p:grpSpPr>
          <a:xfrm rot="21006251" flipH="1">
            <a:off x="-612817" y="2427788"/>
            <a:ext cx="6436226" cy="8096380"/>
            <a:chOff x="-515872" y="2345482"/>
            <a:chExt cx="4392786" cy="5329178"/>
          </a:xfrm>
        </p:grpSpPr>
        <p:sp>
          <p:nvSpPr>
            <p:cNvPr id="8" name="Oval 7"/>
            <p:cNvSpPr/>
            <p:nvPr/>
          </p:nvSpPr>
          <p:spPr>
            <a:xfrm>
              <a:off x="2105357" y="4272396"/>
              <a:ext cx="1771557" cy="1771557"/>
            </a:xfrm>
            <a:prstGeom prst="ellipse">
              <a:avLst/>
            </a:prstGeom>
            <a:solidFill>
              <a:schemeClr val="accent5">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rot="18491574">
              <a:off x="991174" y="6490234"/>
              <a:ext cx="1943755" cy="309173"/>
            </a:xfrm>
            <a:prstGeom prst="rect">
              <a:avLst/>
            </a:prstGeom>
            <a:solidFill>
              <a:schemeClr val="accent5">
                <a:lumMod val="60000"/>
                <a:lumOff val="40000"/>
                <a:alpha val="2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02113">
              <a:off x="-515872" y="2345482"/>
              <a:ext cx="2994970" cy="532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a:extLst>
              <a:ext uri="{FF2B5EF4-FFF2-40B4-BE49-F238E27FC236}">
                <a16:creationId xmlns:a16="http://schemas.microsoft.com/office/drawing/2014/main" id="{395890DC-0FAA-4648-B0A2-4C1A2955D6F1}"/>
              </a:ext>
            </a:extLst>
          </p:cNvPr>
          <p:cNvSpPr txBox="1"/>
          <p:nvPr/>
        </p:nvSpPr>
        <p:spPr>
          <a:xfrm>
            <a:off x="81032" y="1166588"/>
            <a:ext cx="2717935" cy="2308324"/>
          </a:xfrm>
          <a:prstGeom prst="rect">
            <a:avLst/>
          </a:prstGeom>
          <a:noFill/>
          <a:ln>
            <a:noFill/>
          </a:ln>
          <a:effectLst/>
        </p:spPr>
        <p:txBody>
          <a:bodyPr wrap="square" rtlCol="0">
            <a:spAutoFit/>
          </a:bodyPr>
          <a:lstStyle/>
          <a:p>
            <a:pPr algn="ctr"/>
            <a:endParaRPr lang="en-AU" sz="2400" b="1" dirty="0">
              <a:solidFill>
                <a:schemeClr val="accent4">
                  <a:lumMod val="50000"/>
                </a:schemeClr>
              </a:solidFill>
            </a:endParaRPr>
          </a:p>
          <a:p>
            <a:r>
              <a:rPr lang="en-AU" sz="2400" b="1" dirty="0">
                <a:solidFill>
                  <a:schemeClr val="accent4">
                    <a:lumMod val="50000"/>
                  </a:schemeClr>
                </a:solidFill>
              </a:rPr>
              <a:t>People aged 0-18 account for 48% of NDIS participants…</a:t>
            </a:r>
          </a:p>
          <a:p>
            <a:pPr algn="ctr"/>
            <a:r>
              <a:rPr lang="en-AU" sz="2400" b="1" dirty="0">
                <a:solidFill>
                  <a:schemeClr val="accent4">
                    <a:lumMod val="50000"/>
                  </a:schemeClr>
                </a:solidFill>
              </a:rPr>
              <a:t> </a:t>
            </a:r>
          </a:p>
          <a:p>
            <a:pPr algn="ctr"/>
            <a:endParaRPr lang="en-AU" sz="2400" b="1" dirty="0">
              <a:solidFill>
                <a:schemeClr val="accent4">
                  <a:lumMod val="50000"/>
                </a:schemeClr>
              </a:solidFill>
            </a:endParaRPr>
          </a:p>
        </p:txBody>
      </p:sp>
    </p:spTree>
    <p:custDataLst>
      <p:tags r:id="rId1"/>
    </p:custDataLst>
    <p:extLst>
      <p:ext uri="{BB962C8B-B14F-4D97-AF65-F5344CB8AC3E}">
        <p14:creationId xmlns:p14="http://schemas.microsoft.com/office/powerpoint/2010/main" val="20538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graphicEl>
                                              <a:chart seriesIdx="-3" categoryIdx="-3" bldStep="gridLegend"/>
                                            </p:graphicEl>
                                          </p:spTgt>
                                        </p:tgtEl>
                                      </p:cBhvr>
                                    </p:animEffect>
                                    <p:set>
                                      <p:cBhvr>
                                        <p:cTn id="7" dur="1" fill="hold">
                                          <p:stCondLst>
                                            <p:cond delay="499"/>
                                          </p:stCondLst>
                                        </p:cTn>
                                        <p:tgtEl>
                                          <p:spTgt spid="24">
                                            <p:graphicEl>
                                              <a:chart seriesIdx="-3" categoryIdx="-3" bldStep="gridLegend"/>
                                            </p:graphic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fade">
                                      <p:cBhvr>
                                        <p:cTn id="18" dur="500"/>
                                        <p:tgtEl>
                                          <p:spTgt spid="22">
                                            <p:graphicEl>
                                              <a:chart seriesIdx="-3" categoryIdx="-3" bldStep="gridLegend"/>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graphicEl>
                                              <a:chart seriesIdx="0" categoryIdx="0" bldStep="ptInSeries"/>
                                            </p:graphicEl>
                                          </p:spTgt>
                                        </p:tgtEl>
                                        <p:attrNameLst>
                                          <p:attrName>style.visibility</p:attrName>
                                        </p:attrNameLst>
                                      </p:cBhvr>
                                      <p:to>
                                        <p:strVal val="visible"/>
                                      </p:to>
                                    </p:set>
                                    <p:animEffect transition="in" filter="fade">
                                      <p:cBhvr>
                                        <p:cTn id="21" dur="500"/>
                                        <p:tgtEl>
                                          <p:spTgt spid="22">
                                            <p:graphicEl>
                                              <a:chart seriesIdx="0" categoryIdx="0" bldStep="ptIn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graphicEl>
                                              <a:chart seriesIdx="0" categoryIdx="1" bldStep="ptInSeries"/>
                                            </p:graphicEl>
                                          </p:spTgt>
                                        </p:tgtEl>
                                        <p:attrNameLst>
                                          <p:attrName>style.visibility</p:attrName>
                                        </p:attrNameLst>
                                      </p:cBhvr>
                                      <p:to>
                                        <p:strVal val="visible"/>
                                      </p:to>
                                    </p:set>
                                    <p:animEffect transition="in" filter="fade">
                                      <p:cBhvr>
                                        <p:cTn id="24" dur="500"/>
                                        <p:tgtEl>
                                          <p:spTgt spid="22">
                                            <p:graphicEl>
                                              <a:chart seriesIdx="0" categoryIdx="1" bldStep="ptInSeries"/>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graphicEl>
                                              <a:chart seriesIdx="0" categoryIdx="2" bldStep="ptInSeries"/>
                                            </p:graphicEl>
                                          </p:spTgt>
                                        </p:tgtEl>
                                        <p:attrNameLst>
                                          <p:attrName>style.visibility</p:attrName>
                                        </p:attrNameLst>
                                      </p:cBhvr>
                                      <p:to>
                                        <p:strVal val="visible"/>
                                      </p:to>
                                    </p:set>
                                    <p:animEffect transition="in" filter="fade">
                                      <p:cBhvr>
                                        <p:cTn id="27" dur="500"/>
                                        <p:tgtEl>
                                          <p:spTgt spid="22">
                                            <p:graphicEl>
                                              <a:chart seriesIdx="0" categoryIdx="2" bldStep="ptInSeries"/>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graphicEl>
                                              <a:chart seriesIdx="0" categoryIdx="3" bldStep="ptInSeries"/>
                                            </p:graphicEl>
                                          </p:spTgt>
                                        </p:tgtEl>
                                        <p:attrNameLst>
                                          <p:attrName>style.visibility</p:attrName>
                                        </p:attrNameLst>
                                      </p:cBhvr>
                                      <p:to>
                                        <p:strVal val="visible"/>
                                      </p:to>
                                    </p:set>
                                    <p:animEffect transition="in" filter="fade">
                                      <p:cBhvr>
                                        <p:cTn id="30" dur="500"/>
                                        <p:tgtEl>
                                          <p:spTgt spid="22">
                                            <p:graphicEl>
                                              <a:chart seriesIdx="0" categoryIdx="3" bldStep="ptInSeries"/>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graphicEl>
                                              <a:chart seriesIdx="0" categoryIdx="4" bldStep="ptInSeries"/>
                                            </p:graphicEl>
                                          </p:spTgt>
                                        </p:tgtEl>
                                        <p:attrNameLst>
                                          <p:attrName>style.visibility</p:attrName>
                                        </p:attrNameLst>
                                      </p:cBhvr>
                                      <p:to>
                                        <p:strVal val="visible"/>
                                      </p:to>
                                    </p:set>
                                    <p:animEffect transition="in" filter="fade">
                                      <p:cBhvr>
                                        <p:cTn id="33" dur="500"/>
                                        <p:tgtEl>
                                          <p:spTgt spid="22">
                                            <p:graphicEl>
                                              <a:chart seriesIdx="0" categoryIdx="4" bldStep="ptInSeries"/>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graphicEl>
                                              <a:chart seriesIdx="0" categoryIdx="5" bldStep="ptInSeries"/>
                                            </p:graphicEl>
                                          </p:spTgt>
                                        </p:tgtEl>
                                        <p:attrNameLst>
                                          <p:attrName>style.visibility</p:attrName>
                                        </p:attrNameLst>
                                      </p:cBhvr>
                                      <p:to>
                                        <p:strVal val="visible"/>
                                      </p:to>
                                    </p:set>
                                    <p:animEffect transition="in" filter="fade">
                                      <p:cBhvr>
                                        <p:cTn id="36" dur="500"/>
                                        <p:tgtEl>
                                          <p:spTgt spid="22">
                                            <p:graphicEl>
                                              <a:chart seriesIdx="0" categoryIdx="5" bldStep="ptInSeries"/>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graphicEl>
                                              <a:chart seriesIdx="0" categoryIdx="6" bldStep="ptInSeries"/>
                                            </p:graphicEl>
                                          </p:spTgt>
                                        </p:tgtEl>
                                        <p:attrNameLst>
                                          <p:attrName>style.visibility</p:attrName>
                                        </p:attrNameLst>
                                      </p:cBhvr>
                                      <p:to>
                                        <p:strVal val="visible"/>
                                      </p:to>
                                    </p:set>
                                    <p:animEffect transition="in" filter="fade">
                                      <p:cBhvr>
                                        <p:cTn id="39" dur="500"/>
                                        <p:tgtEl>
                                          <p:spTgt spid="22">
                                            <p:graphicEl>
                                              <a:chart seriesIdx="0" categoryIdx="6" bldStep="ptIn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graphicEl>
                                              <a:chart seriesIdx="0" categoryIdx="7" bldStep="ptInSeries"/>
                                            </p:graphicEl>
                                          </p:spTgt>
                                        </p:tgtEl>
                                        <p:attrNameLst>
                                          <p:attrName>style.visibility</p:attrName>
                                        </p:attrNameLst>
                                      </p:cBhvr>
                                      <p:to>
                                        <p:strVal val="visible"/>
                                      </p:to>
                                    </p:set>
                                    <p:animEffect transition="in" filter="fade">
                                      <p:cBhvr>
                                        <p:cTn id="42" dur="500"/>
                                        <p:tgtEl>
                                          <p:spTgt spid="22">
                                            <p:graphicEl>
                                              <a:chart seriesIdx="0" categoryIdx="7" bldStep="ptIn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graphicEl>
                                              <a:chart seriesIdx="0" categoryIdx="8" bldStep="ptInSeries"/>
                                            </p:graphicEl>
                                          </p:spTgt>
                                        </p:tgtEl>
                                        <p:attrNameLst>
                                          <p:attrName>style.visibility</p:attrName>
                                        </p:attrNameLst>
                                      </p:cBhvr>
                                      <p:to>
                                        <p:strVal val="visible"/>
                                      </p:to>
                                    </p:set>
                                    <p:animEffect transition="in" filter="fade">
                                      <p:cBhvr>
                                        <p:cTn id="45" dur="500"/>
                                        <p:tgtEl>
                                          <p:spTgt spid="22">
                                            <p:graphicEl>
                                              <a:chart seriesIdx="0" categoryIdx="8" bldStep="ptIn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1+#ppt_w/2"/>
                                          </p:val>
                                        </p:tav>
                                        <p:tav tm="100000">
                                          <p:val>
                                            <p:strVal val="#ppt_x"/>
                                          </p:val>
                                        </p:tav>
                                      </p:tavLst>
                                    </p:anim>
                                    <p:anim calcmode="lin" valueType="num">
                                      <p:cBhvr additive="base">
                                        <p:cTn id="51"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Graphic spid="24" grpId="0" uiExpand="1">
        <p:bldSub>
          <a:bldChart bld="category"/>
        </p:bldSub>
      </p:bldGraphic>
      <p:bldP spid="25" grpId="0" animBg="1"/>
      <p:bldGraphic spid="22" grpId="0" uiExpand="1">
        <p:bldSub>
          <a:bldChart bld="seriesEl"/>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161156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14" name="Rectangle 13">
            <a:extLst>
              <a:ext uri="{FF2B5EF4-FFF2-40B4-BE49-F238E27FC236}">
                <a16:creationId xmlns:a16="http://schemas.microsoft.com/office/drawing/2014/main" id="{3F28F47C-AB15-4EBA-B63D-2CBB8AD63DBE}"/>
              </a:ext>
            </a:extLst>
          </p:cNvPr>
          <p:cNvSpPr/>
          <p:nvPr/>
        </p:nvSpPr>
        <p:spPr>
          <a:xfrm flipH="1">
            <a:off x="3131840" y="1512168"/>
            <a:ext cx="6012160"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0A2CE1FF-703D-469B-8CE9-19B7AA3F885F}"/>
              </a:ext>
            </a:extLst>
          </p:cNvPr>
          <p:cNvSpPr/>
          <p:nvPr/>
        </p:nvSpPr>
        <p:spPr>
          <a:xfrm>
            <a:off x="4576063" y="1539552"/>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5A7A58E-D9BB-4C32-9773-D598EA218810}"/>
              </a:ext>
            </a:extLst>
          </p:cNvPr>
          <p:cNvSpPr txBox="1"/>
          <p:nvPr/>
        </p:nvSpPr>
        <p:spPr>
          <a:xfrm>
            <a:off x="0" y="1743199"/>
            <a:ext cx="9144000" cy="461665"/>
          </a:xfrm>
          <a:prstGeom prst="rect">
            <a:avLst/>
          </a:prstGeom>
          <a:noFill/>
        </p:spPr>
        <p:txBody>
          <a:bodyPr wrap="square">
            <a:spAutoFit/>
          </a:bodyPr>
          <a:lstStyle/>
          <a:p>
            <a:pPr algn="ctr"/>
            <a:r>
              <a:rPr lang="en-US" sz="2400" b="1" dirty="0">
                <a:solidFill>
                  <a:schemeClr val="accent1">
                    <a:lumMod val="75000"/>
                  </a:schemeClr>
                </a:solidFill>
              </a:rPr>
              <a:t>Every support provided by the NDIS </a:t>
            </a:r>
            <a:r>
              <a:rPr lang="en-US" sz="2400" b="1" i="1" dirty="0"/>
              <a:t>must meet all 6</a:t>
            </a:r>
            <a:r>
              <a:rPr lang="en-US" sz="2400" b="1" dirty="0"/>
              <a:t> </a:t>
            </a:r>
            <a:r>
              <a:rPr lang="en-US" sz="2400" b="1" dirty="0">
                <a:solidFill>
                  <a:schemeClr val="accent1">
                    <a:lumMod val="75000"/>
                  </a:schemeClr>
                </a:solidFill>
              </a:rPr>
              <a:t>of these criteria:</a:t>
            </a:r>
            <a:endParaRPr lang="en-AU" sz="2400" b="1" dirty="0">
              <a:solidFill>
                <a:schemeClr val="accent1">
                  <a:lumMod val="75000"/>
                </a:schemeClr>
              </a:solidFill>
            </a:endParaRPr>
          </a:p>
        </p:txBody>
      </p:sp>
      <p:sp>
        <p:nvSpPr>
          <p:cNvPr id="17" name="TextBox 16">
            <a:extLst>
              <a:ext uri="{FF2B5EF4-FFF2-40B4-BE49-F238E27FC236}">
                <a16:creationId xmlns:a16="http://schemas.microsoft.com/office/drawing/2014/main" id="{165FE565-1D79-42F8-9CD0-38428C7912A5}"/>
              </a:ext>
            </a:extLst>
          </p:cNvPr>
          <p:cNvSpPr txBox="1"/>
          <p:nvPr/>
        </p:nvSpPr>
        <p:spPr>
          <a:xfrm>
            <a:off x="247052" y="2492896"/>
            <a:ext cx="4027766" cy="1015663"/>
          </a:xfrm>
          <a:prstGeom prst="rect">
            <a:avLst/>
          </a:prstGeom>
          <a:noFill/>
        </p:spPr>
        <p:txBody>
          <a:bodyPr wrap="square">
            <a:spAutoFit/>
          </a:bodyPr>
          <a:lstStyle/>
          <a:p>
            <a:r>
              <a:rPr lang="en-US" sz="2000" b="1" dirty="0"/>
              <a:t>1. The support assists the participant's </a:t>
            </a:r>
            <a:r>
              <a:rPr lang="en-US" sz="2000" b="1" dirty="0">
                <a:solidFill>
                  <a:schemeClr val="accent1">
                    <a:lumMod val="75000"/>
                  </a:schemeClr>
                </a:solidFill>
              </a:rPr>
              <a:t>social and economic participation</a:t>
            </a:r>
            <a:endParaRPr lang="en-AU" sz="2000" b="1" dirty="0">
              <a:solidFill>
                <a:schemeClr val="accent1">
                  <a:lumMod val="75000"/>
                </a:schemeClr>
              </a:solidFill>
            </a:endParaRPr>
          </a:p>
        </p:txBody>
      </p:sp>
      <p:sp>
        <p:nvSpPr>
          <p:cNvPr id="20" name="TextBox 19">
            <a:extLst>
              <a:ext uri="{FF2B5EF4-FFF2-40B4-BE49-F238E27FC236}">
                <a16:creationId xmlns:a16="http://schemas.microsoft.com/office/drawing/2014/main" id="{D3058B29-715F-48DD-ABD9-941E1069D94B}"/>
              </a:ext>
            </a:extLst>
          </p:cNvPr>
          <p:cNvSpPr txBox="1"/>
          <p:nvPr/>
        </p:nvSpPr>
        <p:spPr>
          <a:xfrm>
            <a:off x="284119" y="3973370"/>
            <a:ext cx="4039035" cy="707886"/>
          </a:xfrm>
          <a:prstGeom prst="rect">
            <a:avLst/>
          </a:prstGeom>
          <a:noFill/>
        </p:spPr>
        <p:txBody>
          <a:bodyPr wrap="square">
            <a:spAutoFit/>
          </a:bodyPr>
          <a:lstStyle/>
          <a:p>
            <a:r>
              <a:rPr lang="en-US" sz="2000" b="1" dirty="0"/>
              <a:t>2. The support is </a:t>
            </a:r>
            <a:r>
              <a:rPr lang="en-US" sz="2000" b="1" dirty="0">
                <a:solidFill>
                  <a:schemeClr val="accent1">
                    <a:lumMod val="75000"/>
                  </a:schemeClr>
                </a:solidFill>
              </a:rPr>
              <a:t>related to the participant’s disability</a:t>
            </a:r>
            <a:endParaRPr lang="en-AU" sz="2000" b="1" dirty="0"/>
          </a:p>
        </p:txBody>
      </p:sp>
      <p:sp>
        <p:nvSpPr>
          <p:cNvPr id="21" name="TextBox 20">
            <a:extLst>
              <a:ext uri="{FF2B5EF4-FFF2-40B4-BE49-F238E27FC236}">
                <a16:creationId xmlns:a16="http://schemas.microsoft.com/office/drawing/2014/main" id="{0C08F647-C629-40CB-8209-17BA136D8AE9}"/>
              </a:ext>
            </a:extLst>
          </p:cNvPr>
          <p:cNvSpPr txBox="1"/>
          <p:nvPr/>
        </p:nvSpPr>
        <p:spPr>
          <a:xfrm>
            <a:off x="4691766" y="4327313"/>
            <a:ext cx="4039035" cy="1015663"/>
          </a:xfrm>
          <a:prstGeom prst="rect">
            <a:avLst/>
          </a:prstGeom>
          <a:noFill/>
        </p:spPr>
        <p:txBody>
          <a:bodyPr wrap="square">
            <a:spAutoFit/>
          </a:bodyPr>
          <a:lstStyle/>
          <a:p>
            <a:pPr algn="r"/>
            <a:r>
              <a:rPr lang="en-US" sz="2000" b="1" dirty="0"/>
              <a:t>5. The support is likely to be </a:t>
            </a:r>
            <a:r>
              <a:rPr lang="en-US" sz="2000" b="1" dirty="0">
                <a:solidFill>
                  <a:schemeClr val="accent1">
                    <a:lumMod val="75000"/>
                  </a:schemeClr>
                </a:solidFill>
              </a:rPr>
              <a:t>effective and beneficial </a:t>
            </a:r>
            <a:r>
              <a:rPr lang="en-US" sz="2000" b="1" dirty="0"/>
              <a:t>and is </a:t>
            </a:r>
          </a:p>
          <a:p>
            <a:pPr algn="r"/>
            <a:r>
              <a:rPr lang="en-US" sz="2000" b="1" dirty="0">
                <a:solidFill>
                  <a:schemeClr val="accent1">
                    <a:lumMod val="75000"/>
                  </a:schemeClr>
                </a:solidFill>
              </a:rPr>
              <a:t>value for money</a:t>
            </a:r>
            <a:endParaRPr lang="en-AU" sz="2000" b="1" dirty="0"/>
          </a:p>
        </p:txBody>
      </p:sp>
      <p:sp>
        <p:nvSpPr>
          <p:cNvPr id="25" name="TextBox 24">
            <a:extLst>
              <a:ext uri="{FF2B5EF4-FFF2-40B4-BE49-F238E27FC236}">
                <a16:creationId xmlns:a16="http://schemas.microsoft.com/office/drawing/2014/main" id="{970DFF43-71EC-4708-9195-049FF4385308}"/>
              </a:ext>
            </a:extLst>
          </p:cNvPr>
          <p:cNvSpPr txBox="1"/>
          <p:nvPr/>
        </p:nvSpPr>
        <p:spPr>
          <a:xfrm>
            <a:off x="4691766" y="2494807"/>
            <a:ext cx="4018886" cy="1631216"/>
          </a:xfrm>
          <a:prstGeom prst="rect">
            <a:avLst/>
          </a:prstGeom>
          <a:solidFill>
            <a:srgbClr val="FFFF00">
              <a:alpha val="20000"/>
            </a:srgbClr>
          </a:solidFill>
        </p:spPr>
        <p:txBody>
          <a:bodyPr wrap="square">
            <a:spAutoFit/>
          </a:bodyPr>
          <a:lstStyle/>
          <a:p>
            <a:pPr algn="r"/>
            <a:r>
              <a:rPr lang="en-US" sz="2000" b="1" dirty="0"/>
              <a:t>4. The funding or provision of the support takes account of what it is </a:t>
            </a:r>
            <a:r>
              <a:rPr lang="en-US" sz="2000" b="1" dirty="0">
                <a:solidFill>
                  <a:schemeClr val="accent1">
                    <a:lumMod val="75000"/>
                  </a:schemeClr>
                </a:solidFill>
              </a:rPr>
              <a:t>reasonable to expect </a:t>
            </a:r>
            <a:r>
              <a:rPr lang="en-US" sz="2000" b="1" dirty="0"/>
              <a:t>families, </a:t>
            </a:r>
            <a:r>
              <a:rPr lang="en-US" sz="2000" b="1" dirty="0" err="1"/>
              <a:t>carers</a:t>
            </a:r>
            <a:r>
              <a:rPr lang="en-US" sz="2000" b="1" dirty="0"/>
              <a:t>, informal networks and the community to provide</a:t>
            </a:r>
            <a:endParaRPr lang="en-AU" sz="2000" b="1" dirty="0"/>
          </a:p>
        </p:txBody>
      </p:sp>
      <p:sp>
        <p:nvSpPr>
          <p:cNvPr id="28" name="TextBox 27">
            <a:extLst>
              <a:ext uri="{FF2B5EF4-FFF2-40B4-BE49-F238E27FC236}">
                <a16:creationId xmlns:a16="http://schemas.microsoft.com/office/drawing/2014/main" id="{C3740BEC-9389-475F-AAEE-2E72D7E31CC7}"/>
              </a:ext>
            </a:extLst>
          </p:cNvPr>
          <p:cNvSpPr txBox="1"/>
          <p:nvPr/>
        </p:nvSpPr>
        <p:spPr>
          <a:xfrm>
            <a:off x="246237" y="5103354"/>
            <a:ext cx="4114800" cy="1323439"/>
          </a:xfrm>
          <a:prstGeom prst="rect">
            <a:avLst/>
          </a:prstGeom>
          <a:noFill/>
        </p:spPr>
        <p:txBody>
          <a:bodyPr wrap="square">
            <a:spAutoFit/>
          </a:bodyPr>
          <a:lstStyle/>
          <a:p>
            <a:r>
              <a:rPr lang="en-US" sz="2000" b="1" dirty="0"/>
              <a:t>3. The support does </a:t>
            </a:r>
            <a:r>
              <a:rPr lang="en-US" sz="2000" b="1" dirty="0">
                <a:solidFill>
                  <a:schemeClr val="accent1">
                    <a:lumMod val="75000"/>
                  </a:schemeClr>
                </a:solidFill>
              </a:rPr>
              <a:t>not</a:t>
            </a:r>
            <a:r>
              <a:rPr lang="en-US" sz="2000" b="1" dirty="0"/>
              <a:t> include day-to-day living costs that are not related to a participant's </a:t>
            </a:r>
            <a:r>
              <a:rPr lang="en-US" sz="2000" b="1" dirty="0">
                <a:solidFill>
                  <a:schemeClr val="accent1">
                    <a:lumMod val="75000"/>
                  </a:schemeClr>
                </a:solidFill>
              </a:rPr>
              <a:t>disability support needs</a:t>
            </a:r>
            <a:endParaRPr lang="en-AU" sz="2000" b="1" dirty="0">
              <a:solidFill>
                <a:schemeClr val="accent1">
                  <a:lumMod val="75000"/>
                </a:schemeClr>
              </a:solidFill>
            </a:endParaRPr>
          </a:p>
        </p:txBody>
      </p:sp>
      <p:sp>
        <p:nvSpPr>
          <p:cNvPr id="29" name="TextBox 28">
            <a:extLst>
              <a:ext uri="{FF2B5EF4-FFF2-40B4-BE49-F238E27FC236}">
                <a16:creationId xmlns:a16="http://schemas.microsoft.com/office/drawing/2014/main" id="{ECCD40E2-2509-4AD2-9C13-82EE71B86DF7}"/>
              </a:ext>
            </a:extLst>
          </p:cNvPr>
          <p:cNvSpPr txBox="1"/>
          <p:nvPr/>
        </p:nvSpPr>
        <p:spPr>
          <a:xfrm>
            <a:off x="4323154" y="5432864"/>
            <a:ext cx="4433895" cy="1015663"/>
          </a:xfrm>
          <a:prstGeom prst="rect">
            <a:avLst/>
          </a:prstGeom>
          <a:noFill/>
        </p:spPr>
        <p:txBody>
          <a:bodyPr wrap="square">
            <a:spAutoFit/>
          </a:bodyPr>
          <a:lstStyle/>
          <a:p>
            <a:pPr algn="r"/>
            <a:r>
              <a:rPr lang="en-US" sz="2000" b="1" dirty="0"/>
              <a:t>6. The support is not more appropriately funded or provided through </a:t>
            </a:r>
            <a:r>
              <a:rPr lang="en-US" sz="2000" b="1" dirty="0">
                <a:solidFill>
                  <a:schemeClr val="accent1">
                    <a:lumMod val="75000"/>
                  </a:schemeClr>
                </a:solidFill>
              </a:rPr>
              <a:t>other systems or services </a:t>
            </a:r>
            <a:endParaRPr lang="en-AU" sz="2000" b="1" dirty="0"/>
          </a:p>
        </p:txBody>
      </p:sp>
      <p:sp>
        <p:nvSpPr>
          <p:cNvPr id="3" name="Oval 2">
            <a:extLst>
              <a:ext uri="{FF2B5EF4-FFF2-40B4-BE49-F238E27FC236}">
                <a16:creationId xmlns:a16="http://schemas.microsoft.com/office/drawing/2014/main" id="{0142ED07-7786-4E37-9C67-72133757880A}"/>
              </a:ext>
            </a:extLst>
          </p:cNvPr>
          <p:cNvSpPr/>
          <p:nvPr/>
        </p:nvSpPr>
        <p:spPr>
          <a:xfrm rot="21149732">
            <a:off x="-133708" y="3349441"/>
            <a:ext cx="4248472" cy="1834417"/>
          </a:xfrm>
          <a:prstGeom prst="ellipse">
            <a:avLst/>
          </a:prstGeom>
          <a:noFill/>
          <a:ln>
            <a:solidFill>
              <a:srgbClr val="FF0000"/>
            </a:solidFill>
          </a:ln>
          <a:effectLst>
            <a:glow rad="152400">
              <a:srgbClr val="FF0000">
                <a:alpha val="3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82CFDE5C-B61E-4928-8CD1-BFA603A5875D}"/>
              </a:ext>
            </a:extLst>
          </p:cNvPr>
          <p:cNvSpPr/>
          <p:nvPr/>
        </p:nvSpPr>
        <p:spPr>
          <a:xfrm rot="21149732">
            <a:off x="4449786" y="1819723"/>
            <a:ext cx="4599661" cy="2981041"/>
          </a:xfrm>
          <a:prstGeom prst="ellipse">
            <a:avLst/>
          </a:prstGeom>
          <a:noFill/>
          <a:ln>
            <a:solidFill>
              <a:srgbClr val="FF0000"/>
            </a:solidFill>
          </a:ln>
          <a:effectLst>
            <a:glow rad="152400">
              <a:srgbClr val="FF0000">
                <a:alpha val="3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AFA32205-2917-4542-A5E1-5E6F76E2D7BC}"/>
              </a:ext>
            </a:extLst>
          </p:cNvPr>
          <p:cNvGrpSpPr/>
          <p:nvPr/>
        </p:nvGrpSpPr>
        <p:grpSpPr>
          <a:xfrm>
            <a:off x="1763906" y="3544961"/>
            <a:ext cx="1079459" cy="642235"/>
            <a:chOff x="1763906" y="3544961"/>
            <a:chExt cx="1079459" cy="642235"/>
          </a:xfrm>
        </p:grpSpPr>
        <p:sp>
          <p:nvSpPr>
            <p:cNvPr id="4" name="TextBox 3">
              <a:extLst>
                <a:ext uri="{FF2B5EF4-FFF2-40B4-BE49-F238E27FC236}">
                  <a16:creationId xmlns:a16="http://schemas.microsoft.com/office/drawing/2014/main" id="{39BE6500-EB7C-431B-A8F8-7A7A382C64AF}"/>
                </a:ext>
              </a:extLst>
            </p:cNvPr>
            <p:cNvSpPr txBox="1"/>
            <p:nvPr/>
          </p:nvSpPr>
          <p:spPr>
            <a:xfrm>
              <a:off x="1763906" y="3544961"/>
              <a:ext cx="1079459" cy="461665"/>
            </a:xfrm>
            <a:prstGeom prst="rect">
              <a:avLst/>
            </a:prstGeom>
            <a:noFill/>
          </p:spPr>
          <p:txBody>
            <a:bodyPr wrap="square" rtlCol="0">
              <a:spAutoFit/>
            </a:bodyPr>
            <a:lstStyle/>
            <a:p>
              <a:r>
                <a:rPr lang="en-AU" sz="2400" b="1" i="1" dirty="0">
                  <a:solidFill>
                    <a:srgbClr val="FF0000"/>
                  </a:solidFill>
                </a:rPr>
                <a:t>solely</a:t>
              </a:r>
            </a:p>
          </p:txBody>
        </p:sp>
        <p:cxnSp>
          <p:nvCxnSpPr>
            <p:cNvPr id="6" name="Straight Connector 5">
              <a:extLst>
                <a:ext uri="{FF2B5EF4-FFF2-40B4-BE49-F238E27FC236}">
                  <a16:creationId xmlns:a16="http://schemas.microsoft.com/office/drawing/2014/main" id="{40737E86-AE31-4C2D-B684-F5077FA0471B}"/>
                </a:ext>
              </a:extLst>
            </p:cNvPr>
            <p:cNvCxnSpPr/>
            <p:nvPr/>
          </p:nvCxnSpPr>
          <p:spPr>
            <a:xfrm>
              <a:off x="2020622" y="3951636"/>
              <a:ext cx="103106" cy="2334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AA8B0C-8A3B-4879-95C6-3E4E75A75774}"/>
                </a:ext>
              </a:extLst>
            </p:cNvPr>
            <p:cNvCxnSpPr>
              <a:cxnSpLocks/>
            </p:cNvCxnSpPr>
            <p:nvPr/>
          </p:nvCxnSpPr>
          <p:spPr>
            <a:xfrm flipH="1">
              <a:off x="2132801" y="3975735"/>
              <a:ext cx="148845" cy="211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6858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207943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8" name="Rectangle 7"/>
          <p:cNvSpPr/>
          <p:nvPr/>
        </p:nvSpPr>
        <p:spPr>
          <a:xfrm>
            <a:off x="0" y="1340768"/>
            <a:ext cx="9144000" cy="5472608"/>
          </a:xfrm>
          <a:prstGeom prst="rect">
            <a:avLst/>
          </a:prstGeom>
          <a:gradFill flip="none" rotWithShape="1">
            <a:gsLst>
              <a:gs pos="95000">
                <a:schemeClr val="accent4">
                  <a:lumMod val="20000"/>
                  <a:lumOff val="80000"/>
                </a:schemeClr>
              </a:gs>
              <a:gs pos="93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Mainstream systems, family, friends and community, partners in the community (LAC/ECIE), information linkages and capacity building, and NDIS plans are all components of the ILC big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233" y="2216110"/>
            <a:ext cx="4554400" cy="45972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376777" y="2216110"/>
            <a:ext cx="5055844" cy="4597266"/>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p:cNvGrpSpPr/>
          <p:nvPr/>
        </p:nvGrpSpPr>
        <p:grpSpPr>
          <a:xfrm>
            <a:off x="4600484" y="3248000"/>
            <a:ext cx="2464455" cy="2097846"/>
            <a:chOff x="4242790" y="3248000"/>
            <a:chExt cx="2464455" cy="2097846"/>
          </a:xfrm>
        </p:grpSpPr>
        <p:pic>
          <p:nvPicPr>
            <p:cNvPr id="16" name="Picture 15"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54565" t="21770" r="3128" b="35134"/>
            <a:stretch/>
          </p:blipFill>
          <p:spPr bwMode="auto">
            <a:xfrm>
              <a:off x="4780382" y="3248000"/>
              <a:ext cx="1926863" cy="1981200"/>
            </a:xfrm>
            <a:prstGeom prst="ellipse">
              <a:avLst/>
            </a:prstGeom>
            <a:noFill/>
            <a:effectLst>
              <a:outerShdw blurRad="381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43097" t="34359" r="43518" b="31283"/>
            <a:stretch/>
          </p:blipFill>
          <p:spPr bwMode="auto">
            <a:xfrm>
              <a:off x="4242790" y="3728278"/>
              <a:ext cx="681608" cy="1617568"/>
            </a:xfrm>
            <a:prstGeom prst="flowChartAlternateProcess">
              <a:avLst/>
            </a:prstGeom>
            <a:noFill/>
            <a:effectLst>
              <a:softEdge rad="25400"/>
            </a:effectLst>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742093FF-514E-387F-9FFB-A5D4063B44A7}"/>
              </a:ext>
            </a:extLst>
          </p:cNvPr>
          <p:cNvSpPr/>
          <p:nvPr/>
        </p:nvSpPr>
        <p:spPr>
          <a:xfrm>
            <a:off x="-1" y="1530954"/>
            <a:ext cx="7064939" cy="5327045"/>
          </a:xfrm>
          <a:prstGeom prst="rect">
            <a:avLst/>
          </a:prstGeom>
          <a:gradFill flip="none" rotWithShape="1">
            <a:gsLst>
              <a:gs pos="0">
                <a:schemeClr val="bg1"/>
              </a:gs>
              <a:gs pos="100000">
                <a:schemeClr val="bg1">
                  <a:alpha val="23000"/>
                </a:schemeClr>
              </a:gs>
              <a:gs pos="83000">
                <a:schemeClr val="bg1">
                  <a:alpha val="8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b="0" i="0" dirty="0">
              <a:solidFill>
                <a:srgbClr val="00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DB32062E-99D6-2E9F-AAB5-BB541068AFB0}"/>
              </a:ext>
            </a:extLst>
          </p:cNvPr>
          <p:cNvSpPr/>
          <p:nvPr/>
        </p:nvSpPr>
        <p:spPr>
          <a:xfrm>
            <a:off x="315806" y="1414323"/>
            <a:ext cx="8144626" cy="5327045"/>
          </a:xfrm>
          <a:prstGeom prst="rect">
            <a:avLst/>
          </a:prstGeom>
          <a:gradFill flip="none" rotWithShape="1">
            <a:gsLst>
              <a:gs pos="0">
                <a:schemeClr val="bg1"/>
              </a:gs>
              <a:gs pos="100000">
                <a:schemeClr val="bg1">
                  <a:alpha val="23000"/>
                </a:schemeClr>
              </a:gs>
              <a:gs pos="83000">
                <a:schemeClr val="bg1">
                  <a:alpha val="8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b="0" i="0" dirty="0">
              <a:solidFill>
                <a:srgbClr val="000000"/>
              </a:solidFill>
              <a:effectLst/>
              <a:latin typeface="Arial" panose="020B0604020202020204" pitchFamily="34" charset="0"/>
            </a:endParaRPr>
          </a:p>
          <a:p>
            <a:pPr algn="l">
              <a:lnSpc>
                <a:spcPts val="1400"/>
              </a:lnSpc>
              <a:spcBef>
                <a:spcPts val="1200"/>
              </a:spcBef>
              <a:spcAft>
                <a:spcPts val="200"/>
              </a:spcAft>
            </a:pPr>
            <a:r>
              <a:rPr lang="en-US" sz="2000" b="1" i="0" dirty="0">
                <a:solidFill>
                  <a:schemeClr val="accent1">
                    <a:lumMod val="50000"/>
                  </a:schemeClr>
                </a:solidFill>
                <a:effectLst/>
              </a:rPr>
              <a:t>7.12   The NDIS will not be responsible for:</a:t>
            </a:r>
          </a:p>
          <a:p>
            <a:pPr algn="l">
              <a:lnSpc>
                <a:spcPts val="1400"/>
              </a:lnSpc>
              <a:spcBef>
                <a:spcPts val="1200"/>
              </a:spcBef>
              <a:spcAft>
                <a:spcPts val="200"/>
              </a:spcAft>
            </a:pPr>
            <a:endParaRPr lang="en-US" sz="800" b="1" i="0" dirty="0">
              <a:solidFill>
                <a:schemeClr val="accent1">
                  <a:lumMod val="50000"/>
                </a:schemeClr>
              </a:solidFill>
              <a:effectLst/>
            </a:endParaRPr>
          </a:p>
          <a:p>
            <a:pPr algn="l"/>
            <a:r>
              <a:rPr lang="en-US" sz="2200" i="0" dirty="0">
                <a:solidFill>
                  <a:schemeClr val="accent1">
                    <a:lumMod val="50000"/>
                  </a:schemeClr>
                </a:solidFill>
                <a:effectLst/>
              </a:rPr>
              <a:t>(a)     statutory child protection services required by families who have entered, or are at risk of entering, the statutory child protection system; or</a:t>
            </a:r>
          </a:p>
          <a:p>
            <a:pPr algn="l"/>
            <a:endParaRPr lang="en-US" sz="800" i="0" dirty="0">
              <a:solidFill>
                <a:schemeClr val="accent1">
                  <a:lumMod val="50000"/>
                </a:schemeClr>
              </a:solidFill>
              <a:effectLst/>
            </a:endParaRPr>
          </a:p>
          <a:p>
            <a:pPr algn="l"/>
            <a:r>
              <a:rPr lang="en-US" sz="2200" i="0" dirty="0">
                <a:solidFill>
                  <a:schemeClr val="tx1">
                    <a:lumMod val="95000"/>
                    <a:lumOff val="5000"/>
                  </a:schemeClr>
                </a:solidFill>
                <a:effectLst/>
              </a:rPr>
              <a:t>(b)     general parenting programs, counselling or other supports for families, which are provided to families at risk of child protection intervention and to the broader community, including making them accessible and appropriate for families with disability; or</a:t>
            </a:r>
          </a:p>
          <a:p>
            <a:pPr algn="l"/>
            <a:endParaRPr lang="en-US" sz="800" i="0" dirty="0">
              <a:solidFill>
                <a:schemeClr val="accent1">
                  <a:lumMod val="50000"/>
                </a:schemeClr>
              </a:solidFill>
              <a:effectLst/>
            </a:endParaRPr>
          </a:p>
          <a:p>
            <a:pPr algn="l"/>
            <a:r>
              <a:rPr lang="en-US" sz="2200" i="0" dirty="0">
                <a:solidFill>
                  <a:schemeClr val="accent2">
                    <a:lumMod val="50000"/>
                  </a:schemeClr>
                </a:solidFill>
                <a:effectLst/>
              </a:rPr>
              <a:t>(c)     funding or providing out-of-home care or support to carers of children in out-of-home care where these supports are </a:t>
            </a:r>
            <a:r>
              <a:rPr lang="en-US" sz="2200" b="1" i="0" dirty="0">
                <a:solidFill>
                  <a:schemeClr val="accent2">
                    <a:lumMod val="50000"/>
                  </a:schemeClr>
                </a:solidFill>
                <a:effectLst/>
              </a:rPr>
              <a:t>not additional </a:t>
            </a:r>
            <a:r>
              <a:rPr lang="en-US" sz="2200" i="0" dirty="0">
                <a:solidFill>
                  <a:schemeClr val="accent2">
                    <a:lumMod val="50000"/>
                  </a:schemeClr>
                </a:solidFill>
                <a:effectLst/>
              </a:rPr>
              <a:t>to the needs of children of similar age in similar out-of-home care arrangements.</a:t>
            </a:r>
            <a:endParaRPr lang="en-US" sz="2200" i="0" dirty="0">
              <a:solidFill>
                <a:schemeClr val="accent2">
                  <a:lumMod val="50000"/>
                </a:schemeClr>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10426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85017"/>
            <a:ext cx="8229600" cy="1143000"/>
          </a:xfrm>
        </p:spPr>
        <p:txBody>
          <a:bodyPr>
            <a:normAutofit/>
          </a:bodyPr>
          <a:lstStyle/>
          <a:p>
            <a:r>
              <a:rPr lang="en-AU" sz="3200" b="1" dirty="0">
                <a:solidFill>
                  <a:schemeClr val="bg1"/>
                </a:solidFill>
              </a:rPr>
              <a:t>What the NDIS will &amp; won’t provide for kids in out-of-home care</a:t>
            </a:r>
          </a:p>
        </p:txBody>
      </p:sp>
      <p:sp>
        <p:nvSpPr>
          <p:cNvPr id="6" name="Rectangle 5">
            <a:extLst>
              <a:ext uri="{FF2B5EF4-FFF2-40B4-BE49-F238E27FC236}">
                <a16:creationId xmlns:a16="http://schemas.microsoft.com/office/drawing/2014/main" id="{9FFB460F-ABD7-1E77-1FF7-2C07CF7B6036}"/>
              </a:ext>
            </a:extLst>
          </p:cNvPr>
          <p:cNvSpPr/>
          <p:nvPr/>
        </p:nvSpPr>
        <p:spPr>
          <a:xfrm>
            <a:off x="-14380" y="1585919"/>
            <a:ext cx="4000501" cy="5156546"/>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indent="-457200">
              <a:buFont typeface="Arial" panose="020B0604020202020204" pitchFamily="34" charset="0"/>
              <a:buChar char="•"/>
            </a:pPr>
            <a:endParaRPr lang="en-AU" sz="2400" dirty="0">
              <a:solidFill>
                <a:srgbClr val="C00000"/>
              </a:solidFill>
            </a:endParaRPr>
          </a:p>
          <a:p>
            <a:pPr lvl="1" indent="-457200">
              <a:buFont typeface="Arial" panose="020B0604020202020204" pitchFamily="34" charset="0"/>
              <a:buChar char="•"/>
            </a:pPr>
            <a:r>
              <a:rPr lang="en-AU" sz="2200" dirty="0">
                <a:solidFill>
                  <a:srgbClr val="C00000"/>
                </a:solidFill>
              </a:rPr>
              <a:t>Short breaks or respite that aren’t specific to disability </a:t>
            </a:r>
          </a:p>
          <a:p>
            <a:pPr lvl="1" indent="-457200">
              <a:buFont typeface="Arial" panose="020B0604020202020204" pitchFamily="34" charset="0"/>
              <a:buChar char="•"/>
            </a:pPr>
            <a:endParaRPr lang="en-AU" sz="2200" dirty="0">
              <a:solidFill>
                <a:srgbClr val="C00000"/>
              </a:solidFill>
            </a:endParaRPr>
          </a:p>
          <a:p>
            <a:pPr lvl="1" indent="-457200">
              <a:buFont typeface="Arial" panose="020B0604020202020204" pitchFamily="34" charset="0"/>
              <a:buChar char="•"/>
            </a:pPr>
            <a:r>
              <a:rPr lang="en-AU" sz="2200" dirty="0">
                <a:solidFill>
                  <a:srgbClr val="C00000"/>
                </a:solidFill>
              </a:rPr>
              <a:t>Accommodation </a:t>
            </a:r>
          </a:p>
          <a:p>
            <a:pPr lvl="1" indent="-457200">
              <a:buFont typeface="Arial" panose="020B0604020202020204" pitchFamily="34" charset="0"/>
              <a:buChar char="•"/>
            </a:pPr>
            <a:endParaRPr lang="en-AU" sz="2200" dirty="0">
              <a:solidFill>
                <a:srgbClr val="C00000"/>
              </a:solidFill>
            </a:endParaRPr>
          </a:p>
          <a:p>
            <a:pPr lvl="1" indent="-457200">
              <a:buFont typeface="Arial" panose="020B0604020202020204" pitchFamily="34" charset="0"/>
              <a:buChar char="•"/>
            </a:pPr>
            <a:r>
              <a:rPr lang="en-US" sz="2200" i="0" dirty="0">
                <a:solidFill>
                  <a:srgbClr val="C00000"/>
                </a:solidFill>
                <a:effectLst/>
                <a:latin typeface="Asap"/>
              </a:rPr>
              <a:t>“Therapy supports for children in out-of-home care related to any trauma they have experienced, </a:t>
            </a:r>
            <a:r>
              <a:rPr lang="en-US" sz="2200" i="0" dirty="0">
                <a:solidFill>
                  <a:srgbClr val="002060"/>
                </a:solidFill>
                <a:effectLst/>
                <a:latin typeface="Asap"/>
              </a:rPr>
              <a:t>unless the therapy is directly related to the child’s developmental delay or disability</a:t>
            </a:r>
            <a:r>
              <a:rPr lang="en-US" sz="2200" i="0" dirty="0">
                <a:solidFill>
                  <a:srgbClr val="C00000"/>
                </a:solidFill>
                <a:effectLst/>
                <a:latin typeface="Asap"/>
              </a:rPr>
              <a:t>.”</a:t>
            </a:r>
          </a:p>
          <a:p>
            <a:pPr lvl="1" indent="-457200">
              <a:buFont typeface="Arial" panose="020B0604020202020204" pitchFamily="34" charset="0"/>
              <a:buChar char="•"/>
            </a:pPr>
            <a:endParaRPr lang="en-AU" sz="2800" b="1" dirty="0">
              <a:solidFill>
                <a:prstClr val="black"/>
              </a:solidFill>
            </a:endParaRPr>
          </a:p>
        </p:txBody>
      </p:sp>
      <p:sp>
        <p:nvSpPr>
          <p:cNvPr id="7" name="Rectangle 6">
            <a:extLst>
              <a:ext uri="{FF2B5EF4-FFF2-40B4-BE49-F238E27FC236}">
                <a16:creationId xmlns:a16="http://schemas.microsoft.com/office/drawing/2014/main" id="{93F339C5-E1B9-27A8-11BB-4E56F8285514}"/>
              </a:ext>
            </a:extLst>
          </p:cNvPr>
          <p:cNvSpPr/>
          <p:nvPr/>
        </p:nvSpPr>
        <p:spPr>
          <a:xfrm>
            <a:off x="4251659" y="1733866"/>
            <a:ext cx="4671923" cy="5136512"/>
          </a:xfrm>
          <a:prstGeom prst="rect">
            <a:avLst/>
          </a:prstGeom>
          <a:gradFill flip="none" rotWithShape="1">
            <a:gsLst>
              <a:gs pos="85000">
                <a:schemeClr val="accent5">
                  <a:lumMod val="20000"/>
                  <a:lumOff val="80000"/>
                  <a:alpha val="25000"/>
                </a:schemeClr>
              </a:gs>
              <a:gs pos="61000">
                <a:schemeClr val="bg1"/>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2200" b="0" i="0" dirty="0">
                <a:solidFill>
                  <a:srgbClr val="002060"/>
                </a:solidFill>
                <a:effectLst/>
                <a:latin typeface="Asap"/>
              </a:rPr>
              <a:t>Short breaks or respite </a:t>
            </a:r>
            <a:r>
              <a:rPr lang="en-US" sz="2200" b="1" i="0" dirty="0">
                <a:solidFill>
                  <a:srgbClr val="002060"/>
                </a:solidFill>
                <a:effectLst/>
                <a:latin typeface="Asap"/>
              </a:rPr>
              <a:t>to sustain caring arrangements</a:t>
            </a:r>
            <a:r>
              <a:rPr lang="en-US" sz="2200" b="0" i="0" dirty="0">
                <a:solidFill>
                  <a:srgbClr val="002060"/>
                </a:solidFill>
                <a:effectLst/>
                <a:latin typeface="Asap"/>
              </a:rPr>
              <a:t> in statutory home-based out-of-home care – where the child and carers need this because of the child’s developmental delay or disability</a:t>
            </a:r>
          </a:p>
          <a:p>
            <a:pPr algn="l">
              <a:buFont typeface="Arial" panose="020B0604020202020204" pitchFamily="34" charset="0"/>
              <a:buChar char="•"/>
            </a:pPr>
            <a:endParaRPr lang="en-US" sz="900" b="0" i="0" dirty="0">
              <a:solidFill>
                <a:srgbClr val="7030A0"/>
              </a:solidFill>
              <a:effectLst/>
              <a:latin typeface="Asap"/>
            </a:endParaRPr>
          </a:p>
          <a:p>
            <a:pPr algn="l">
              <a:buFont typeface="Arial" panose="020B0604020202020204" pitchFamily="34" charset="0"/>
              <a:buChar char="•"/>
            </a:pPr>
            <a:r>
              <a:rPr lang="en-US" sz="2200" dirty="0">
                <a:solidFill>
                  <a:srgbClr val="7030A0"/>
                </a:solidFill>
                <a:latin typeface="Asap"/>
              </a:rPr>
              <a:t>Support in the home for the child’s disability or developmental delay</a:t>
            </a:r>
          </a:p>
          <a:p>
            <a:pPr algn="l">
              <a:buFont typeface="Arial" panose="020B0604020202020204" pitchFamily="34" charset="0"/>
              <a:buChar char="•"/>
            </a:pPr>
            <a:endParaRPr lang="en-US" sz="900" dirty="0">
              <a:solidFill>
                <a:srgbClr val="222222"/>
              </a:solidFill>
              <a:latin typeface="Asap"/>
            </a:endParaRPr>
          </a:p>
          <a:p>
            <a:pPr algn="l">
              <a:buFont typeface="Arial" panose="020B0604020202020204" pitchFamily="34" charset="0"/>
              <a:buChar char="•"/>
            </a:pPr>
            <a:r>
              <a:rPr lang="en-US" sz="2200" b="0" i="0" dirty="0">
                <a:solidFill>
                  <a:schemeClr val="tx1"/>
                </a:solidFill>
                <a:effectLst/>
                <a:latin typeface="Asap"/>
              </a:rPr>
              <a:t>Home modifications*</a:t>
            </a:r>
          </a:p>
          <a:p>
            <a:pPr algn="l">
              <a:buFont typeface="Arial" panose="020B0604020202020204" pitchFamily="34" charset="0"/>
              <a:buChar char="•"/>
            </a:pPr>
            <a:endParaRPr lang="en-US" sz="900" b="0" i="0" dirty="0">
              <a:solidFill>
                <a:srgbClr val="222222"/>
              </a:solidFill>
              <a:effectLst/>
              <a:latin typeface="Asap"/>
            </a:endParaRPr>
          </a:p>
          <a:p>
            <a:pPr algn="l">
              <a:buFont typeface="Arial" panose="020B0604020202020204" pitchFamily="34" charset="0"/>
              <a:buChar char="•"/>
            </a:pPr>
            <a:r>
              <a:rPr lang="en-US" sz="2200" dirty="0">
                <a:solidFill>
                  <a:schemeClr val="accent5">
                    <a:lumMod val="50000"/>
                  </a:schemeClr>
                </a:solidFill>
                <a:latin typeface="Asap"/>
              </a:rPr>
              <a:t>OSH-personal supports, “</a:t>
            </a:r>
            <a:r>
              <a:rPr lang="en-US" sz="2200" b="0" i="0" dirty="0">
                <a:solidFill>
                  <a:schemeClr val="accent5">
                    <a:lumMod val="50000"/>
                  </a:schemeClr>
                </a:solidFill>
                <a:effectLst/>
                <a:latin typeface="Asap"/>
              </a:rPr>
              <a:t>where the child needs much more support than other children the same age due to their disability”</a:t>
            </a:r>
          </a:p>
          <a:p>
            <a:pPr algn="l">
              <a:buFont typeface="Arial" panose="020B0604020202020204" pitchFamily="34" charset="0"/>
              <a:buChar char="•"/>
            </a:pPr>
            <a:endParaRPr lang="en-US" sz="2400" b="0" i="0" dirty="0">
              <a:solidFill>
                <a:srgbClr val="222222"/>
              </a:solidFill>
              <a:effectLst/>
              <a:latin typeface="Asap"/>
            </a:endParaRPr>
          </a:p>
        </p:txBody>
      </p:sp>
    </p:spTree>
    <p:custDataLst>
      <p:tags r:id="rId1"/>
    </p:custDataLst>
    <p:extLst>
      <p:ext uri="{BB962C8B-B14F-4D97-AF65-F5344CB8AC3E}">
        <p14:creationId xmlns:p14="http://schemas.microsoft.com/office/powerpoint/2010/main" val="21169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962672" y="1513893"/>
            <a:ext cx="6181328" cy="5346366"/>
          </a:xfrm>
          <a:prstGeom prst="rect">
            <a:avLst/>
          </a:prstGeom>
          <a:gradFill flip="none" rotWithShape="1">
            <a:gsLst>
              <a:gs pos="0">
                <a:schemeClr val="accent6">
                  <a:lumMod val="40000"/>
                  <a:lumOff val="60000"/>
                  <a:alpha val="64000"/>
                </a:schemeClr>
              </a:gs>
              <a:gs pos="4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flipH="1">
            <a:off x="-2" y="1513893"/>
            <a:ext cx="4000501" cy="5345832"/>
          </a:xfrm>
          <a:prstGeom prst="rect">
            <a:avLst/>
          </a:prstGeom>
          <a:gradFill flip="none" rotWithShape="1">
            <a:gsLst>
              <a:gs pos="80000">
                <a:schemeClr val="accent5">
                  <a:lumMod val="20000"/>
                  <a:lumOff val="80000"/>
                </a:schemeClr>
              </a:gs>
              <a:gs pos="18000">
                <a:schemeClr val="bg1"/>
              </a:gs>
              <a:gs pos="10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43DFB176-EEF1-4856-8DC6-41D72EE43A65}"/>
              </a:ext>
            </a:extLst>
          </p:cNvPr>
          <p:cNvGrpSpPr/>
          <p:nvPr/>
        </p:nvGrpSpPr>
        <p:grpSpPr>
          <a:xfrm>
            <a:off x="-180528" y="-531440"/>
            <a:ext cx="9404944" cy="2079430"/>
            <a:chOff x="1331640" y="6569999"/>
            <a:chExt cx="9368791" cy="2049316"/>
          </a:xfrm>
        </p:grpSpPr>
        <p:pic>
          <p:nvPicPr>
            <p:cNvPr id="12" name="Picture 11">
              <a:extLst>
                <a:ext uri="{FF2B5EF4-FFF2-40B4-BE49-F238E27FC236}">
                  <a16:creationId xmlns:a16="http://schemas.microsoft.com/office/drawing/2014/main" id="{A91518D9-C9EA-440C-AD2C-3068F9977A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3" name="Rectangle 12">
              <a:extLst>
                <a:ext uri="{FF2B5EF4-FFF2-40B4-BE49-F238E27FC236}">
                  <a16:creationId xmlns:a16="http://schemas.microsoft.com/office/drawing/2014/main" id="{DBC1E77E-3EC9-4BF4-A8FC-F563FA50982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85017"/>
            <a:ext cx="8229600" cy="1143000"/>
          </a:xfrm>
        </p:spPr>
        <p:txBody>
          <a:bodyPr>
            <a:normAutofit/>
          </a:bodyPr>
          <a:lstStyle/>
          <a:p>
            <a:r>
              <a:rPr lang="en-AU" sz="3200" b="1" dirty="0">
                <a:solidFill>
                  <a:schemeClr val="bg1"/>
                </a:solidFill>
              </a:rPr>
              <a:t>What the NDIS will &amp; won’t provide for kids in out-of-home care</a:t>
            </a:r>
          </a:p>
        </p:txBody>
      </p:sp>
      <p:sp>
        <p:nvSpPr>
          <p:cNvPr id="6" name="Rectangle 5">
            <a:extLst>
              <a:ext uri="{FF2B5EF4-FFF2-40B4-BE49-F238E27FC236}">
                <a16:creationId xmlns:a16="http://schemas.microsoft.com/office/drawing/2014/main" id="{9FFB460F-ABD7-1E77-1FF7-2C07CF7B6036}"/>
              </a:ext>
            </a:extLst>
          </p:cNvPr>
          <p:cNvSpPr/>
          <p:nvPr/>
        </p:nvSpPr>
        <p:spPr>
          <a:xfrm>
            <a:off x="211458" y="1585919"/>
            <a:ext cx="4000502" cy="5156546"/>
          </a:xfrm>
          <a:prstGeom prst="rect">
            <a:avLst/>
          </a:prstGeom>
          <a:gradFill flip="none" rotWithShape="1">
            <a:gsLst>
              <a:gs pos="85000">
                <a:srgbClr val="FBEAC7"/>
              </a:gs>
              <a:gs pos="61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indent="-457200">
              <a:buFont typeface="Arial" panose="020B0604020202020204" pitchFamily="34" charset="0"/>
              <a:buChar char="•"/>
            </a:pPr>
            <a:endParaRPr lang="en-AU" sz="2400" dirty="0">
              <a:solidFill>
                <a:srgbClr val="C00000"/>
              </a:solidFill>
            </a:endParaRPr>
          </a:p>
          <a:p>
            <a:pPr marL="0" lvl="1"/>
            <a:r>
              <a:rPr lang="en-US" sz="2400" dirty="0">
                <a:solidFill>
                  <a:srgbClr val="C00000"/>
                </a:solidFill>
              </a:rPr>
              <a:t>“State and territory governments provide short breaks or respite for carers of children in statutory home-based out-of-home care.</a:t>
            </a:r>
          </a:p>
          <a:p>
            <a:pPr lvl="1" indent="-457200">
              <a:buFont typeface="Arial" panose="020B0604020202020204" pitchFamily="34" charset="0"/>
              <a:buChar char="•"/>
            </a:pPr>
            <a:endParaRPr lang="en-US" sz="2400" dirty="0">
              <a:solidFill>
                <a:srgbClr val="C00000"/>
              </a:solidFill>
            </a:endParaRPr>
          </a:p>
          <a:p>
            <a:pPr marL="0" lvl="1"/>
            <a:r>
              <a:rPr lang="en-US" sz="2400" dirty="0">
                <a:solidFill>
                  <a:srgbClr val="C00000"/>
                </a:solidFill>
              </a:rPr>
              <a:t>They’re responsible for short breaks or respite for all children in out-of-home care, with or without disability.”</a:t>
            </a:r>
          </a:p>
          <a:p>
            <a:pPr marL="0" lvl="1"/>
            <a:endParaRPr lang="en-AU" sz="2800" b="1" dirty="0">
              <a:solidFill>
                <a:prstClr val="black"/>
              </a:solidFill>
            </a:endParaRPr>
          </a:p>
        </p:txBody>
      </p:sp>
      <p:sp>
        <p:nvSpPr>
          <p:cNvPr id="7" name="Rectangle 6">
            <a:extLst>
              <a:ext uri="{FF2B5EF4-FFF2-40B4-BE49-F238E27FC236}">
                <a16:creationId xmlns:a16="http://schemas.microsoft.com/office/drawing/2014/main" id="{93F339C5-E1B9-27A8-11BB-4E56F8285514}"/>
              </a:ext>
            </a:extLst>
          </p:cNvPr>
          <p:cNvSpPr/>
          <p:nvPr/>
        </p:nvSpPr>
        <p:spPr>
          <a:xfrm>
            <a:off x="4462365" y="1635601"/>
            <a:ext cx="4470178" cy="5136512"/>
          </a:xfrm>
          <a:prstGeom prst="rect">
            <a:avLst/>
          </a:prstGeom>
          <a:gradFill flip="none" rotWithShape="1">
            <a:gsLst>
              <a:gs pos="85000">
                <a:schemeClr val="accent5">
                  <a:lumMod val="20000"/>
                  <a:lumOff val="80000"/>
                  <a:alpha val="25000"/>
                </a:schemeClr>
              </a:gs>
              <a:gs pos="61000">
                <a:schemeClr val="bg1"/>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Asap"/>
              </a:rPr>
              <a:t>“We’re responsible for supports that families need as a direct result of a child’s developmental delay or disability, and that help families and carers sustainably maintain their caring role.”</a:t>
            </a:r>
          </a:p>
          <a:p>
            <a:pPr algn="l">
              <a:buFont typeface="Arial" panose="020B0604020202020204" pitchFamily="34" charset="0"/>
              <a:buChar char="•"/>
            </a:pPr>
            <a:endParaRPr lang="en-US" sz="2400" b="0" i="0" dirty="0">
              <a:solidFill>
                <a:srgbClr val="222222"/>
              </a:solidFill>
              <a:effectLst/>
              <a:latin typeface="Asap"/>
            </a:endParaRPr>
          </a:p>
        </p:txBody>
      </p:sp>
    </p:spTree>
    <p:custDataLst>
      <p:tags r:id="rId1"/>
    </p:custDataLst>
    <p:extLst>
      <p:ext uri="{BB962C8B-B14F-4D97-AF65-F5344CB8AC3E}">
        <p14:creationId xmlns:p14="http://schemas.microsoft.com/office/powerpoint/2010/main" val="9251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9364" y="1327584"/>
            <a:ext cx="4553236" cy="5557800"/>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184584"/>
            <a:ext cx="8229600" cy="1143000"/>
          </a:xfrm>
        </p:spPr>
        <p:txBody>
          <a:bodyPr/>
          <a:lstStyle/>
          <a:p>
            <a:r>
              <a:rPr lang="en-AU" sz="3200" b="1" dirty="0">
                <a:solidFill>
                  <a:schemeClr val="bg1"/>
                </a:solidFill>
              </a:rPr>
              <a:t>NDIS Plan Safety Audit</a:t>
            </a:r>
            <a:endParaRPr lang="en-AU" dirty="0"/>
          </a:p>
        </p:txBody>
      </p:sp>
      <p:sp>
        <p:nvSpPr>
          <p:cNvPr id="4" name="Text Placeholder 3"/>
          <p:cNvSpPr>
            <a:spLocks noGrp="1"/>
          </p:cNvSpPr>
          <p:nvPr>
            <p:ph type="body" sz="quarter" idx="10"/>
          </p:nvPr>
        </p:nvSpPr>
        <p:spPr>
          <a:xfrm>
            <a:off x="457200" y="1700808"/>
            <a:ext cx="8229600" cy="4690515"/>
          </a:xfrm>
          <a:prstGeom prst="rect">
            <a:avLst/>
          </a:prstGeom>
        </p:spPr>
        <p:txBody>
          <a:bodyPr wrap="square" anchor="ctr">
            <a:noAutofit/>
          </a:bodyPr>
          <a:lstStyle/>
          <a:p>
            <a:pPr marL="514350" indent="-514350" algn="ctr">
              <a:buAutoNum type="arabicPeriod"/>
            </a:pPr>
            <a:endParaRPr lang="en-AU" sz="2600" dirty="0">
              <a:solidFill>
                <a:schemeClr val="accent1">
                  <a:lumMod val="50000"/>
                </a:schemeClr>
              </a:solidFill>
            </a:endParaRPr>
          </a:p>
          <a:p>
            <a:pPr marL="0" indent="0" algn="ctr">
              <a:buNone/>
            </a:pPr>
            <a:endParaRPr lang="en-AU" sz="2600" dirty="0">
              <a:solidFill>
                <a:schemeClr val="accent1">
                  <a:lumMod val="50000"/>
                </a:schemeClr>
              </a:solidFill>
            </a:endParaRPr>
          </a:p>
          <a:p>
            <a:pPr marL="0" indent="0" algn="ctr">
              <a:buNone/>
            </a:pPr>
            <a:endParaRPr lang="en-AU" sz="2400" dirty="0">
              <a:solidFill>
                <a:schemeClr val="accent1">
                  <a:lumMod val="50000"/>
                </a:schemeClr>
              </a:solidFill>
            </a:endParaRPr>
          </a:p>
          <a:p>
            <a:pPr marL="0" indent="0" algn="ctr">
              <a:buNone/>
            </a:pPr>
            <a:endParaRPr lang="en-AU" sz="2200" dirty="0">
              <a:solidFill>
                <a:schemeClr val="accent1">
                  <a:lumMod val="50000"/>
                </a:schemeClr>
              </a:solidFill>
            </a:endParaRPr>
          </a:p>
        </p:txBody>
      </p:sp>
      <p:sp>
        <p:nvSpPr>
          <p:cNvPr id="3" name="Rectangle 2"/>
          <p:cNvSpPr/>
          <p:nvPr/>
        </p:nvSpPr>
        <p:spPr>
          <a:xfrm>
            <a:off x="0" y="-99392"/>
            <a:ext cx="9144000" cy="151216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08520" y="1124744"/>
            <a:ext cx="9433048" cy="3600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3">
            <a:extLst>
              <a:ext uri="{FF2B5EF4-FFF2-40B4-BE49-F238E27FC236}">
                <a16:creationId xmlns:a16="http://schemas.microsoft.com/office/drawing/2014/main" id="{97F76C69-E658-4BD0-B649-5F7420C4C1B9}"/>
              </a:ext>
            </a:extLst>
          </p:cNvPr>
          <p:cNvSpPr txBox="1">
            <a:spLocks/>
          </p:cNvSpPr>
          <p:nvPr/>
        </p:nvSpPr>
        <p:spPr>
          <a:xfrm>
            <a:off x="692736" y="116632"/>
            <a:ext cx="7830535" cy="1343955"/>
          </a:xfrm>
          <a:prstGeom prst="rect">
            <a:avLst/>
          </a:prstGeom>
        </p:spPr>
        <p:txBody>
          <a:bodyPr vert="horz" wrap="square"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200"/>
              </a:spcAft>
            </a:pPr>
            <a:r>
              <a:rPr lang="en-AU" sz="2600" b="1" dirty="0">
                <a:solidFill>
                  <a:schemeClr val="bg1"/>
                </a:solidFill>
              </a:rPr>
              <a:t>All of the various supports are listed under Support Categories in the NDIS Price Guide</a:t>
            </a:r>
          </a:p>
          <a:p>
            <a:pPr algn="ctr">
              <a:spcAft>
                <a:spcPts val="1200"/>
              </a:spcAft>
            </a:pPr>
            <a:endParaRPr lang="en-AU" sz="2600" b="1" dirty="0">
              <a:solidFill>
                <a:schemeClr val="bg1"/>
              </a:solidFill>
            </a:endParaRPr>
          </a:p>
          <a:p>
            <a:pPr algn="ctr">
              <a:spcAft>
                <a:spcPts val="1200"/>
              </a:spcAft>
            </a:pPr>
            <a:r>
              <a:rPr lang="en-AU" sz="2600" b="1" dirty="0">
                <a:solidFill>
                  <a:schemeClr val="bg1"/>
                </a:solidFill>
              </a:rPr>
              <a:t> </a:t>
            </a:r>
            <a:endParaRPr lang="en-AU" sz="2600" dirty="0">
              <a:solidFill>
                <a:schemeClr val="bg1"/>
              </a:solidFill>
            </a:endParaRPr>
          </a:p>
          <a:p>
            <a:pPr marL="514350" indent="-514350" algn="ctr">
              <a:spcAft>
                <a:spcPts val="1200"/>
              </a:spcAft>
              <a:buFontTx/>
              <a:buAutoNum type="arabicPeriod" startAt="6"/>
            </a:pPr>
            <a:endParaRPr lang="en-AU" sz="2600" dirty="0">
              <a:solidFill>
                <a:schemeClr val="bg1"/>
              </a:solidFill>
            </a:endParaRPr>
          </a:p>
          <a:p>
            <a:pPr marL="514350" indent="-514350" algn="ctr">
              <a:spcAft>
                <a:spcPts val="1200"/>
              </a:spcAft>
              <a:buFontTx/>
              <a:buAutoNum type="arabicPeriod" startAt="6"/>
            </a:pPr>
            <a:endParaRPr lang="en-AU" sz="2600" dirty="0">
              <a:solidFill>
                <a:schemeClr val="bg1"/>
              </a:solidFill>
            </a:endParaRPr>
          </a:p>
          <a:p>
            <a:pPr marL="514350" indent="-514350" algn="ctr">
              <a:spcAft>
                <a:spcPts val="1200"/>
              </a:spcAft>
              <a:buFontTx/>
              <a:buAutoNum type="arabicPeriod" startAt="6"/>
            </a:pPr>
            <a:endParaRPr lang="en-AU" sz="2600" dirty="0">
              <a:solidFill>
                <a:schemeClr val="bg1"/>
              </a:solidFill>
            </a:endParaRPr>
          </a:p>
          <a:p>
            <a:pPr algn="ctr">
              <a:spcAft>
                <a:spcPts val="1200"/>
              </a:spcAft>
            </a:pPr>
            <a:endParaRPr lang="en-AU" sz="2600" dirty="0">
              <a:solidFill>
                <a:schemeClr val="bg1"/>
              </a:solidFill>
            </a:endParaRPr>
          </a:p>
          <a:p>
            <a:pPr marL="514350" indent="-514350" algn="ctr">
              <a:spcAft>
                <a:spcPts val="1200"/>
              </a:spcAft>
              <a:buFontTx/>
              <a:buAutoNum type="arabicPeriod"/>
            </a:pPr>
            <a:endParaRPr lang="en-AU" sz="2600" dirty="0">
              <a:solidFill>
                <a:schemeClr val="bg1"/>
              </a:solidFill>
            </a:endParaRPr>
          </a:p>
          <a:p>
            <a:pPr algn="ctr">
              <a:spcAft>
                <a:spcPts val="1200"/>
              </a:spcAft>
            </a:pPr>
            <a:endParaRPr lang="en-AU" sz="2400" dirty="0">
              <a:solidFill>
                <a:schemeClr val="bg1"/>
              </a:solidFill>
            </a:endParaRPr>
          </a:p>
          <a:p>
            <a:pPr algn="ctr">
              <a:spcAft>
                <a:spcPts val="1200"/>
              </a:spcAft>
            </a:pPr>
            <a:endParaRPr lang="en-AU" sz="2200" dirty="0">
              <a:solidFill>
                <a:schemeClr val="bg1"/>
              </a:solidFill>
            </a:endParaRPr>
          </a:p>
        </p:txBody>
      </p:sp>
      <p:sp>
        <p:nvSpPr>
          <p:cNvPr id="15" name="Title 1">
            <a:extLst>
              <a:ext uri="{FF2B5EF4-FFF2-40B4-BE49-F238E27FC236}">
                <a16:creationId xmlns:a16="http://schemas.microsoft.com/office/drawing/2014/main" id="{02DD8F36-EAED-437A-ADB6-E2A9BD003967}"/>
              </a:ext>
            </a:extLst>
          </p:cNvPr>
          <p:cNvSpPr txBox="1">
            <a:spLocks/>
          </p:cNvSpPr>
          <p:nvPr/>
        </p:nvSpPr>
        <p:spPr>
          <a:xfrm>
            <a:off x="0" y="116632"/>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en-AU" dirty="0"/>
          </a:p>
        </p:txBody>
      </p:sp>
      <p:sp>
        <p:nvSpPr>
          <p:cNvPr id="8" name="TextBox 7">
            <a:extLst>
              <a:ext uri="{FF2B5EF4-FFF2-40B4-BE49-F238E27FC236}">
                <a16:creationId xmlns:a16="http://schemas.microsoft.com/office/drawing/2014/main" id="{BA8402F5-F262-48EB-9F33-5FF033C95A0F}"/>
              </a:ext>
            </a:extLst>
          </p:cNvPr>
          <p:cNvSpPr txBox="1"/>
          <p:nvPr/>
        </p:nvSpPr>
        <p:spPr>
          <a:xfrm>
            <a:off x="2074703" y="1591863"/>
            <a:ext cx="7268636" cy="5139869"/>
          </a:xfrm>
          <a:prstGeom prst="rect">
            <a:avLst/>
          </a:prstGeom>
          <a:solidFill>
            <a:schemeClr val="bg1"/>
          </a:solidFill>
        </p:spPr>
        <p:txBody>
          <a:bodyPr wrap="square" rtlCol="0">
            <a:spAutoFit/>
          </a:bodyPr>
          <a:lstStyle/>
          <a:p>
            <a:r>
              <a:rPr lang="en-AU" b="1" dirty="0">
                <a:solidFill>
                  <a:srgbClr val="337D3C"/>
                </a:solidFill>
              </a:rPr>
              <a:t>Assistive Technology</a:t>
            </a:r>
          </a:p>
          <a:p>
            <a:r>
              <a:rPr lang="en-AU" b="1" dirty="0">
                <a:solidFill>
                  <a:srgbClr val="337D3C"/>
                </a:solidFill>
              </a:rPr>
              <a:t>Home Modifications &amp; Specialist Disability Accommodation</a:t>
            </a:r>
          </a:p>
          <a:p>
            <a:endParaRPr lang="en-AU" sz="800" b="1" dirty="0">
              <a:solidFill>
                <a:srgbClr val="337D3C"/>
              </a:solidFill>
            </a:endParaRPr>
          </a:p>
          <a:p>
            <a:endParaRPr lang="en-AU" sz="800" b="1" dirty="0">
              <a:solidFill>
                <a:srgbClr val="337D3C"/>
              </a:solidFill>
            </a:endParaRPr>
          </a:p>
          <a:p>
            <a:endParaRPr lang="en-AU" sz="800" b="1" dirty="0">
              <a:solidFill>
                <a:srgbClr val="337D3C"/>
              </a:solidFill>
            </a:endParaRPr>
          </a:p>
          <a:p>
            <a:r>
              <a:rPr lang="en-AU" b="1" dirty="0">
                <a:solidFill>
                  <a:srgbClr val="0000FF"/>
                </a:solidFill>
              </a:rPr>
              <a:t>Assistance with Daily Living</a:t>
            </a:r>
          </a:p>
          <a:p>
            <a:r>
              <a:rPr lang="en-AU" b="1" dirty="0">
                <a:solidFill>
                  <a:srgbClr val="0000FF"/>
                </a:solidFill>
              </a:rPr>
              <a:t>Transport</a:t>
            </a:r>
          </a:p>
          <a:p>
            <a:r>
              <a:rPr lang="en-AU" b="1" dirty="0">
                <a:solidFill>
                  <a:srgbClr val="0000FF"/>
                </a:solidFill>
              </a:rPr>
              <a:t>Consumables</a:t>
            </a:r>
          </a:p>
          <a:p>
            <a:r>
              <a:rPr lang="en-AU" b="1" dirty="0">
                <a:solidFill>
                  <a:srgbClr val="0000FF"/>
                </a:solidFill>
              </a:rPr>
              <a:t>Assistance with Social, Economic &amp; </a:t>
            </a:r>
          </a:p>
          <a:p>
            <a:r>
              <a:rPr lang="en-AU" b="1" dirty="0">
                <a:solidFill>
                  <a:srgbClr val="0000FF"/>
                </a:solidFill>
              </a:rPr>
              <a:t>Community Participation</a:t>
            </a:r>
          </a:p>
          <a:p>
            <a:endParaRPr lang="en-AU" sz="800" b="1" dirty="0"/>
          </a:p>
          <a:p>
            <a:endParaRPr lang="en-AU" sz="800" b="1" dirty="0"/>
          </a:p>
          <a:p>
            <a:r>
              <a:rPr lang="en-AU" b="1" dirty="0">
                <a:solidFill>
                  <a:srgbClr val="C00000"/>
                </a:solidFill>
              </a:rPr>
              <a:t>Support Coordination</a:t>
            </a:r>
          </a:p>
          <a:p>
            <a:r>
              <a:rPr lang="en-AU" b="1" dirty="0">
                <a:solidFill>
                  <a:srgbClr val="C00000"/>
                </a:solidFill>
              </a:rPr>
              <a:t>Improved Living Arrangements</a:t>
            </a:r>
          </a:p>
          <a:p>
            <a:r>
              <a:rPr lang="en-AU" b="1" dirty="0">
                <a:solidFill>
                  <a:srgbClr val="C00000"/>
                </a:solidFill>
              </a:rPr>
              <a:t>Increased Social and Community Participation</a:t>
            </a:r>
          </a:p>
          <a:p>
            <a:r>
              <a:rPr lang="en-AU" b="1" dirty="0">
                <a:solidFill>
                  <a:srgbClr val="C00000"/>
                </a:solidFill>
              </a:rPr>
              <a:t>Finding &amp; Keeping a Job</a:t>
            </a:r>
          </a:p>
          <a:p>
            <a:r>
              <a:rPr lang="en-AU" b="1" dirty="0">
                <a:solidFill>
                  <a:srgbClr val="C00000"/>
                </a:solidFill>
              </a:rPr>
              <a:t>Improved Relationships</a:t>
            </a:r>
          </a:p>
          <a:p>
            <a:r>
              <a:rPr lang="en-AU" b="1" dirty="0">
                <a:solidFill>
                  <a:srgbClr val="C00000"/>
                </a:solidFill>
              </a:rPr>
              <a:t>Improved Health &amp; Wellbeing</a:t>
            </a:r>
          </a:p>
          <a:p>
            <a:r>
              <a:rPr lang="en-AU" b="1" dirty="0">
                <a:solidFill>
                  <a:srgbClr val="C00000"/>
                </a:solidFill>
              </a:rPr>
              <a:t>Improved Learning</a:t>
            </a:r>
          </a:p>
          <a:p>
            <a:r>
              <a:rPr lang="en-AU" b="1" dirty="0">
                <a:solidFill>
                  <a:srgbClr val="C00000"/>
                </a:solidFill>
              </a:rPr>
              <a:t>Improved Life Choices</a:t>
            </a:r>
          </a:p>
          <a:p>
            <a:r>
              <a:rPr lang="en-AU" b="1" dirty="0">
                <a:solidFill>
                  <a:srgbClr val="C00000"/>
                </a:solidFill>
              </a:rPr>
              <a:t>Improved Daily Living</a:t>
            </a:r>
            <a:endParaRPr lang="en-AU" b="1" dirty="0"/>
          </a:p>
        </p:txBody>
      </p:sp>
      <p:sp>
        <p:nvSpPr>
          <p:cNvPr id="12" name="Rectangle 11">
            <a:extLst>
              <a:ext uri="{FF2B5EF4-FFF2-40B4-BE49-F238E27FC236}">
                <a16:creationId xmlns:a16="http://schemas.microsoft.com/office/drawing/2014/main" id="{A633896C-0C91-4BD3-8232-79B490327E64}"/>
              </a:ext>
            </a:extLst>
          </p:cNvPr>
          <p:cNvSpPr/>
          <p:nvPr/>
        </p:nvSpPr>
        <p:spPr>
          <a:xfrm>
            <a:off x="8009966" y="1485512"/>
            <a:ext cx="1292963" cy="1442436"/>
          </a:xfrm>
          <a:prstGeom prst="rect">
            <a:avLst/>
          </a:prstGeom>
          <a:blipFill dpi="0" rotWithShape="1">
            <a:blip r:embed="rId4">
              <a:alphaModFix amt="50000"/>
            </a:blip>
            <a:srcRect/>
            <a:stretch>
              <a:fillRect l="-16802" t="-17498" b="-8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38D2FED8-AC06-4A32-939D-0F17289834B1}"/>
              </a:ext>
            </a:extLst>
          </p:cNvPr>
          <p:cNvSpPr/>
          <p:nvPr/>
        </p:nvSpPr>
        <p:spPr>
          <a:xfrm>
            <a:off x="6409438" y="2411344"/>
            <a:ext cx="1545426" cy="1578417"/>
          </a:xfrm>
          <a:prstGeom prst="rect">
            <a:avLst/>
          </a:prstGeom>
          <a:blipFill dpi="0" rotWithShape="1">
            <a:blip r:embed="rId5">
              <a:alphaModFix amt="52000"/>
            </a:blip>
            <a:srcRect/>
            <a:stretch>
              <a:fillRect t="-11656" b="-7107"/>
            </a:stretch>
          </a:blip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451974ED-CD5D-4F9D-A8C6-8AC415742ED1}"/>
              </a:ext>
            </a:extLst>
          </p:cNvPr>
          <p:cNvSpPr/>
          <p:nvPr/>
        </p:nvSpPr>
        <p:spPr>
          <a:xfrm>
            <a:off x="7862394" y="4689554"/>
            <a:ext cx="1510206" cy="1442436"/>
          </a:xfrm>
          <a:prstGeom prst="rect">
            <a:avLst/>
          </a:prstGeom>
          <a:blipFill dpi="0" rotWithShape="1">
            <a:blip r:embed="rId4">
              <a:alphaModFix amt="50000"/>
            </a:blip>
            <a:srcRect/>
            <a:stretch>
              <a:fillRect t="-17499" b="-8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F97C49FC-4D0A-46C2-B2ED-50938A33451E}"/>
              </a:ext>
            </a:extLst>
          </p:cNvPr>
          <p:cNvSpPr/>
          <p:nvPr/>
        </p:nvSpPr>
        <p:spPr>
          <a:xfrm>
            <a:off x="6981230" y="4942572"/>
            <a:ext cx="1545426" cy="1578417"/>
          </a:xfrm>
          <a:prstGeom prst="rect">
            <a:avLst/>
          </a:prstGeom>
          <a:blipFill dpi="0" rotWithShape="1">
            <a:blip r:embed="rId5">
              <a:alphaModFix amt="45000"/>
            </a:blip>
            <a:srcRect/>
            <a:stretch>
              <a:fillRect t="-11656" b="-7107"/>
            </a:stretch>
          </a:blip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338112D9-10B9-46E3-ABBB-B91EADBD7B19}"/>
              </a:ext>
            </a:extLst>
          </p:cNvPr>
          <p:cNvSpPr txBox="1"/>
          <p:nvPr/>
        </p:nvSpPr>
        <p:spPr>
          <a:xfrm>
            <a:off x="427939" y="1610536"/>
            <a:ext cx="1646764" cy="3139321"/>
          </a:xfrm>
          <a:prstGeom prst="rect">
            <a:avLst/>
          </a:prstGeom>
          <a:solidFill>
            <a:schemeClr val="bg1"/>
          </a:solidFill>
        </p:spPr>
        <p:txBody>
          <a:bodyPr wrap="square" rtlCol="0">
            <a:spAutoFit/>
          </a:bodyPr>
          <a:lstStyle/>
          <a:p>
            <a:r>
              <a:rPr lang="en-AU" b="1" dirty="0">
                <a:solidFill>
                  <a:srgbClr val="337D3C"/>
                </a:solidFill>
              </a:rPr>
              <a:t>CAPITAL</a:t>
            </a:r>
          </a:p>
          <a:p>
            <a:endParaRPr lang="en-AU" b="1" dirty="0">
              <a:solidFill>
                <a:srgbClr val="0000FF"/>
              </a:solidFill>
            </a:endParaRPr>
          </a:p>
          <a:p>
            <a:endParaRPr lang="en-AU" b="1" dirty="0">
              <a:solidFill>
                <a:srgbClr val="0000FF"/>
              </a:solidFill>
            </a:endParaRPr>
          </a:p>
          <a:p>
            <a:endParaRPr lang="en-AU" b="1" dirty="0">
              <a:solidFill>
                <a:srgbClr val="0000FF"/>
              </a:solidFill>
            </a:endParaRPr>
          </a:p>
          <a:p>
            <a:r>
              <a:rPr lang="en-AU" b="1" dirty="0">
                <a:solidFill>
                  <a:srgbClr val="0000FF"/>
                </a:solidFill>
              </a:rPr>
              <a:t>CORE </a:t>
            </a:r>
          </a:p>
          <a:p>
            <a:endParaRPr lang="en-AU" b="1" dirty="0">
              <a:solidFill>
                <a:srgbClr val="C00000"/>
              </a:solidFill>
            </a:endParaRPr>
          </a:p>
          <a:p>
            <a:endParaRPr lang="en-AU" b="1" dirty="0">
              <a:solidFill>
                <a:srgbClr val="C00000"/>
              </a:solidFill>
            </a:endParaRPr>
          </a:p>
          <a:p>
            <a:endParaRPr lang="en-AU" b="1" dirty="0">
              <a:solidFill>
                <a:srgbClr val="C00000"/>
              </a:solidFill>
            </a:endParaRPr>
          </a:p>
          <a:p>
            <a:endParaRPr lang="en-AU" b="1" dirty="0">
              <a:solidFill>
                <a:srgbClr val="C00000"/>
              </a:solidFill>
            </a:endParaRPr>
          </a:p>
          <a:p>
            <a:r>
              <a:rPr lang="en-AU" b="1" dirty="0">
                <a:solidFill>
                  <a:srgbClr val="C00000"/>
                </a:solidFill>
              </a:rPr>
              <a:t>CAPACITY BUILDING</a:t>
            </a:r>
            <a:endParaRPr lang="en-AU" b="1" dirty="0"/>
          </a:p>
        </p:txBody>
      </p:sp>
      <p:sp>
        <p:nvSpPr>
          <p:cNvPr id="10" name="Oval 9">
            <a:extLst>
              <a:ext uri="{FF2B5EF4-FFF2-40B4-BE49-F238E27FC236}">
                <a16:creationId xmlns:a16="http://schemas.microsoft.com/office/drawing/2014/main" id="{2F3DE347-72EC-4F5F-8188-587800506F67}"/>
              </a:ext>
            </a:extLst>
          </p:cNvPr>
          <p:cNvSpPr/>
          <p:nvPr/>
        </p:nvSpPr>
        <p:spPr>
          <a:xfrm rot="16617872">
            <a:off x="2982701" y="849784"/>
            <a:ext cx="1093201" cy="3698063"/>
          </a:xfrm>
          <a:prstGeom prst="ellipse">
            <a:avLst/>
          </a:prstGeom>
          <a:noFill/>
          <a:ln w="38100">
            <a:solidFill>
              <a:srgbClr val="FFC000"/>
            </a:solidFill>
          </a:ln>
          <a:effectLst>
            <a:glow rad="101600">
              <a:srgbClr val="FFC000">
                <a:alpha val="4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E0FA90F3-5708-4BD4-BC50-30814ECD0028}"/>
              </a:ext>
            </a:extLst>
          </p:cNvPr>
          <p:cNvSpPr/>
          <p:nvPr/>
        </p:nvSpPr>
        <p:spPr>
          <a:xfrm rot="16617872">
            <a:off x="2726630" y="4569154"/>
            <a:ext cx="1093201" cy="3698063"/>
          </a:xfrm>
          <a:prstGeom prst="ellipse">
            <a:avLst/>
          </a:prstGeom>
          <a:noFill/>
          <a:ln w="38100">
            <a:solidFill>
              <a:srgbClr val="FFC000"/>
            </a:solidFill>
          </a:ln>
          <a:effectLst>
            <a:glow rad="101600">
              <a:srgbClr val="FFC000">
                <a:alpha val="4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6701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fade">
                                      <p:cBhvr>
                                        <p:cTn id="23" dur="500"/>
                                        <p:tgtEl>
                                          <p:spTgt spid="1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xEl>
                                              <p:pRg st="9" end="9"/>
                                            </p:txEl>
                                          </p:spTgt>
                                        </p:tgtEl>
                                        <p:attrNameLst>
                                          <p:attrName>style.visibility</p:attrName>
                                        </p:attrNameLst>
                                      </p:cBhvr>
                                      <p:to>
                                        <p:strVal val="visible"/>
                                      </p:to>
                                    </p:set>
                                    <p:animEffect transition="in" filter="fade">
                                      <p:cBhvr>
                                        <p:cTn id="48" dur="500"/>
                                        <p:tgtEl>
                                          <p:spTgt spid="17">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fade">
                                      <p:cBhvr>
                                        <p:cTn id="51" dur="500"/>
                                        <p:tgtEl>
                                          <p:spTgt spid="8">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xEl>
                                              <p:pRg st="13" end="13"/>
                                            </p:txEl>
                                          </p:spTgt>
                                        </p:tgtEl>
                                        <p:attrNameLst>
                                          <p:attrName>style.visibility</p:attrName>
                                        </p:attrNameLst>
                                      </p:cBhvr>
                                      <p:to>
                                        <p:strVal val="visible"/>
                                      </p:to>
                                    </p:set>
                                    <p:animEffect transition="in" filter="fade">
                                      <p:cBhvr>
                                        <p:cTn id="54" dur="500"/>
                                        <p:tgtEl>
                                          <p:spTgt spid="8">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15" end="15"/>
                                            </p:txEl>
                                          </p:spTgt>
                                        </p:tgtEl>
                                        <p:attrNameLst>
                                          <p:attrName>style.visibility</p:attrName>
                                        </p:attrNameLst>
                                      </p:cBhvr>
                                      <p:to>
                                        <p:strVal val="visible"/>
                                      </p:to>
                                    </p:set>
                                    <p:animEffect transition="in" filter="fade">
                                      <p:cBhvr>
                                        <p:cTn id="60" dur="500"/>
                                        <p:tgtEl>
                                          <p:spTgt spid="8">
                                            <p:txEl>
                                              <p:pRg st="15" end="1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8">
                                            <p:txEl>
                                              <p:pRg st="16" end="16"/>
                                            </p:txEl>
                                          </p:spTgt>
                                        </p:tgtEl>
                                        <p:attrNameLst>
                                          <p:attrName>style.visibility</p:attrName>
                                        </p:attrNameLst>
                                      </p:cBhvr>
                                      <p:to>
                                        <p:strVal val="visible"/>
                                      </p:to>
                                    </p:set>
                                    <p:animEffect transition="in" filter="fade">
                                      <p:cBhvr>
                                        <p:cTn id="63" dur="500"/>
                                        <p:tgtEl>
                                          <p:spTgt spid="8">
                                            <p:txEl>
                                              <p:pRg st="16" end="1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8">
                                            <p:txEl>
                                              <p:pRg st="17" end="17"/>
                                            </p:txEl>
                                          </p:spTgt>
                                        </p:tgtEl>
                                        <p:attrNameLst>
                                          <p:attrName>style.visibility</p:attrName>
                                        </p:attrNameLst>
                                      </p:cBhvr>
                                      <p:to>
                                        <p:strVal val="visible"/>
                                      </p:to>
                                    </p:set>
                                    <p:animEffect transition="in" filter="fade">
                                      <p:cBhvr>
                                        <p:cTn id="66" dur="500"/>
                                        <p:tgtEl>
                                          <p:spTgt spid="8">
                                            <p:txEl>
                                              <p:pRg st="17" end="17"/>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8">
                                            <p:txEl>
                                              <p:pRg st="18" end="18"/>
                                            </p:txEl>
                                          </p:spTgt>
                                        </p:tgtEl>
                                        <p:attrNameLst>
                                          <p:attrName>style.visibility</p:attrName>
                                        </p:attrNameLst>
                                      </p:cBhvr>
                                      <p:to>
                                        <p:strVal val="visible"/>
                                      </p:to>
                                    </p:set>
                                    <p:animEffect transition="in" filter="fade">
                                      <p:cBhvr>
                                        <p:cTn id="69" dur="500"/>
                                        <p:tgtEl>
                                          <p:spTgt spid="8">
                                            <p:txEl>
                                              <p:pRg st="18" end="18"/>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8">
                                            <p:txEl>
                                              <p:pRg st="19" end="19"/>
                                            </p:txEl>
                                          </p:spTgt>
                                        </p:tgtEl>
                                        <p:attrNameLst>
                                          <p:attrName>style.visibility</p:attrName>
                                        </p:attrNameLst>
                                      </p:cBhvr>
                                      <p:to>
                                        <p:strVal val="visible"/>
                                      </p:to>
                                    </p:set>
                                    <p:animEffect transition="in" filter="fade">
                                      <p:cBhvr>
                                        <p:cTn id="72" dur="500"/>
                                        <p:tgtEl>
                                          <p:spTgt spid="8">
                                            <p:txEl>
                                              <p:pRg st="19" end="1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8">
                                            <p:txEl>
                                              <p:pRg st="20" end="20"/>
                                            </p:txEl>
                                          </p:spTgt>
                                        </p:tgtEl>
                                        <p:attrNameLst>
                                          <p:attrName>style.visibility</p:attrName>
                                        </p:attrNameLst>
                                      </p:cBhvr>
                                      <p:to>
                                        <p:strVal val="visible"/>
                                      </p:to>
                                    </p:set>
                                    <p:animEffect transition="in" filter="fade">
                                      <p:cBhvr>
                                        <p:cTn id="75" dur="500"/>
                                        <p:tgtEl>
                                          <p:spTgt spid="8">
                                            <p:txEl>
                                              <p:pRg st="20" end="2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rtial Circle 39">
            <a:extLst>
              <a:ext uri="{FF2B5EF4-FFF2-40B4-BE49-F238E27FC236}">
                <a16:creationId xmlns:a16="http://schemas.microsoft.com/office/drawing/2014/main" id="{2751452F-2016-4DD2-87F8-4C77FAE89DF0}"/>
              </a:ext>
            </a:extLst>
          </p:cNvPr>
          <p:cNvSpPr/>
          <p:nvPr/>
        </p:nvSpPr>
        <p:spPr>
          <a:xfrm>
            <a:off x="4644008" y="2564904"/>
            <a:ext cx="4032448" cy="3642125"/>
          </a:xfrm>
          <a:prstGeom prst="pie">
            <a:avLst>
              <a:gd name="adj1" fmla="val 13212747"/>
              <a:gd name="adj2" fmla="val 16189928"/>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1" name="Partial Circle 40">
            <a:extLst>
              <a:ext uri="{FF2B5EF4-FFF2-40B4-BE49-F238E27FC236}">
                <a16:creationId xmlns:a16="http://schemas.microsoft.com/office/drawing/2014/main" id="{65B36C29-C5ED-4560-B3A3-D9DC54704B7E}"/>
              </a:ext>
            </a:extLst>
          </p:cNvPr>
          <p:cNvSpPr/>
          <p:nvPr/>
        </p:nvSpPr>
        <p:spPr>
          <a:xfrm rot="1256225">
            <a:off x="4559476" y="2639481"/>
            <a:ext cx="4081159" cy="3908147"/>
          </a:xfrm>
          <a:prstGeom prst="pie">
            <a:avLst>
              <a:gd name="adj1" fmla="val 3426633"/>
              <a:gd name="adj2" fmla="val 11872312"/>
            </a:avLst>
          </a:prstGeom>
          <a:solidFill>
            <a:schemeClr val="accent3">
              <a:lumMod val="75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2" name="Partial Circle 41">
            <a:extLst>
              <a:ext uri="{FF2B5EF4-FFF2-40B4-BE49-F238E27FC236}">
                <a16:creationId xmlns:a16="http://schemas.microsoft.com/office/drawing/2014/main" id="{6AB1F560-16E5-4F52-99C1-920B5EAD277E}"/>
              </a:ext>
            </a:extLst>
          </p:cNvPr>
          <p:cNvSpPr/>
          <p:nvPr/>
        </p:nvSpPr>
        <p:spPr>
          <a:xfrm>
            <a:off x="4932040" y="2564904"/>
            <a:ext cx="3896064" cy="3960440"/>
          </a:xfrm>
          <a:prstGeom prst="pie">
            <a:avLst>
              <a:gd name="adj1" fmla="val 16253838"/>
              <a:gd name="adj2" fmla="val 4631217"/>
            </a:avLst>
          </a:prstGeom>
          <a:solidFill>
            <a:schemeClr val="accent2">
              <a:lumMod val="60000"/>
              <a:lumOff val="40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1" name="TextBox 50">
            <a:extLst>
              <a:ext uri="{FF2B5EF4-FFF2-40B4-BE49-F238E27FC236}">
                <a16:creationId xmlns:a16="http://schemas.microsoft.com/office/drawing/2014/main" id="{0163F793-1E53-4E76-A49B-6D0D9D9DBAD1}"/>
              </a:ext>
            </a:extLst>
          </p:cNvPr>
          <p:cNvSpPr txBox="1"/>
          <p:nvPr/>
        </p:nvSpPr>
        <p:spPr>
          <a:xfrm>
            <a:off x="6948264" y="4293096"/>
            <a:ext cx="1656351" cy="461665"/>
          </a:xfrm>
          <a:prstGeom prst="rect">
            <a:avLst/>
          </a:prstGeom>
          <a:noFill/>
        </p:spPr>
        <p:txBody>
          <a:bodyPr wrap="none" rtlCol="0">
            <a:spAutoFit/>
          </a:bodyPr>
          <a:lstStyle/>
          <a:p>
            <a:r>
              <a:rPr lang="en-AU" sz="2400" dirty="0"/>
              <a:t>Participants</a:t>
            </a:r>
          </a:p>
        </p:txBody>
      </p:sp>
      <p:sp>
        <p:nvSpPr>
          <p:cNvPr id="52" name="TextBox 51">
            <a:extLst>
              <a:ext uri="{FF2B5EF4-FFF2-40B4-BE49-F238E27FC236}">
                <a16:creationId xmlns:a16="http://schemas.microsoft.com/office/drawing/2014/main" id="{2B9FEB58-B000-4B7F-B6E3-5732F76E9C26}"/>
              </a:ext>
            </a:extLst>
          </p:cNvPr>
          <p:cNvSpPr txBox="1"/>
          <p:nvPr/>
        </p:nvSpPr>
        <p:spPr>
          <a:xfrm>
            <a:off x="5481704" y="3036023"/>
            <a:ext cx="1178528" cy="461665"/>
          </a:xfrm>
          <a:prstGeom prst="rect">
            <a:avLst/>
          </a:prstGeom>
          <a:noFill/>
        </p:spPr>
        <p:txBody>
          <a:bodyPr wrap="none" rtlCol="0">
            <a:spAutoFit/>
          </a:bodyPr>
          <a:lstStyle/>
          <a:p>
            <a:r>
              <a:rPr lang="en-AU" sz="2400" dirty="0" err="1"/>
              <a:t>M’ment</a:t>
            </a:r>
            <a:endParaRPr lang="en-AU" sz="2400" dirty="0"/>
          </a:p>
        </p:txBody>
      </p:sp>
      <p:sp>
        <p:nvSpPr>
          <p:cNvPr id="53" name="TextBox 52">
            <a:extLst>
              <a:ext uri="{FF2B5EF4-FFF2-40B4-BE49-F238E27FC236}">
                <a16:creationId xmlns:a16="http://schemas.microsoft.com/office/drawing/2014/main" id="{04CACB53-C727-44CC-B6F3-C2049C7B27CB}"/>
              </a:ext>
            </a:extLst>
          </p:cNvPr>
          <p:cNvSpPr txBox="1"/>
          <p:nvPr/>
        </p:nvSpPr>
        <p:spPr>
          <a:xfrm>
            <a:off x="5076056" y="4797152"/>
            <a:ext cx="1303562" cy="461665"/>
          </a:xfrm>
          <a:prstGeom prst="rect">
            <a:avLst/>
          </a:prstGeom>
          <a:noFill/>
        </p:spPr>
        <p:txBody>
          <a:bodyPr wrap="none" rtlCol="0">
            <a:spAutoFit/>
          </a:bodyPr>
          <a:lstStyle/>
          <a:p>
            <a:r>
              <a:rPr lang="en-AU" sz="2400" dirty="0"/>
              <a:t>Supports</a:t>
            </a:r>
          </a:p>
        </p:txBody>
      </p:sp>
      <p:grpSp>
        <p:nvGrpSpPr>
          <p:cNvPr id="20" name="Group 19">
            <a:extLst>
              <a:ext uri="{FF2B5EF4-FFF2-40B4-BE49-F238E27FC236}">
                <a16:creationId xmlns:a16="http://schemas.microsoft.com/office/drawing/2014/main" id="{72E23CBE-6758-437A-B4A7-10CDA3BE0EB1}"/>
              </a:ext>
            </a:extLst>
          </p:cNvPr>
          <p:cNvGrpSpPr/>
          <p:nvPr/>
        </p:nvGrpSpPr>
        <p:grpSpPr>
          <a:xfrm>
            <a:off x="-180528" y="-234606"/>
            <a:ext cx="9404944" cy="1784578"/>
            <a:chOff x="1331640" y="6569999"/>
            <a:chExt cx="9368791" cy="2049316"/>
          </a:xfrm>
        </p:grpSpPr>
        <p:pic>
          <p:nvPicPr>
            <p:cNvPr id="21" name="Picture 20">
              <a:extLst>
                <a:ext uri="{FF2B5EF4-FFF2-40B4-BE49-F238E27FC236}">
                  <a16:creationId xmlns:a16="http://schemas.microsoft.com/office/drawing/2014/main" id="{71EED584-5BC0-46A9-A2E2-776BC24A5DB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90BA085D-9286-472E-9FF6-7FE51EAA4F56}"/>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0" y="1535196"/>
            <a:ext cx="9144000" cy="5345832"/>
          </a:xfrm>
          <a:prstGeom prst="rect">
            <a:avLst/>
          </a:prstGeom>
          <a:gradFill flip="none" rotWithShape="1">
            <a:gsLst>
              <a:gs pos="74000">
                <a:srgbClr val="FBEAC7">
                  <a:alpha val="68000"/>
                </a:srgbClr>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NDIS philosophy of ‘choice and control’ and </a:t>
            </a:r>
            <a:r>
              <a:rPr lang="en-AU" sz="3200" b="1">
                <a:solidFill>
                  <a:schemeClr val="bg1"/>
                </a:solidFill>
              </a:rPr>
              <a:t>management tasks in the NDIS</a:t>
            </a:r>
            <a:endParaRPr lang="en-AU" sz="3200" b="1" dirty="0">
              <a:solidFill>
                <a:schemeClr val="bg1"/>
              </a:solidFill>
            </a:endParaRPr>
          </a:p>
        </p:txBody>
      </p:sp>
      <p:sp>
        <p:nvSpPr>
          <p:cNvPr id="37" name="Partial Circle 36">
            <a:extLst>
              <a:ext uri="{FF2B5EF4-FFF2-40B4-BE49-F238E27FC236}">
                <a16:creationId xmlns:a16="http://schemas.microsoft.com/office/drawing/2014/main" id="{CB1FB289-0A68-4D62-9E92-77C2E8A0AD97}"/>
              </a:ext>
            </a:extLst>
          </p:cNvPr>
          <p:cNvSpPr/>
          <p:nvPr/>
        </p:nvSpPr>
        <p:spPr>
          <a:xfrm>
            <a:off x="330088" y="2748132"/>
            <a:ext cx="3752580" cy="3777212"/>
          </a:xfrm>
          <a:prstGeom prst="pie">
            <a:avLst>
              <a:gd name="adj1" fmla="val 2213805"/>
              <a:gd name="adj2" fmla="val 9590966"/>
            </a:avLst>
          </a:prstGeom>
          <a:solidFill>
            <a:schemeClr val="accent3">
              <a:lumMod val="75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8" name="Partial Circle 37">
            <a:extLst>
              <a:ext uri="{FF2B5EF4-FFF2-40B4-BE49-F238E27FC236}">
                <a16:creationId xmlns:a16="http://schemas.microsoft.com/office/drawing/2014/main" id="{E2CC23B7-321D-4EE7-B2ED-1CBFFA034FA7}"/>
              </a:ext>
            </a:extLst>
          </p:cNvPr>
          <p:cNvSpPr/>
          <p:nvPr/>
        </p:nvSpPr>
        <p:spPr>
          <a:xfrm>
            <a:off x="423902" y="2559271"/>
            <a:ext cx="3752580" cy="3777212"/>
          </a:xfrm>
          <a:prstGeom prst="pie">
            <a:avLst>
              <a:gd name="adj1" fmla="val 16253838"/>
              <a:gd name="adj2" fmla="val 2172813"/>
            </a:avLst>
          </a:prstGeom>
          <a:solidFill>
            <a:schemeClr val="accent2">
              <a:lumMod val="60000"/>
              <a:lumOff val="40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3" name="Text Placeholder 3">
            <a:extLst>
              <a:ext uri="{FF2B5EF4-FFF2-40B4-BE49-F238E27FC236}">
                <a16:creationId xmlns:a16="http://schemas.microsoft.com/office/drawing/2014/main" id="{D21B4DA9-87DB-42EA-B759-957532813E00}"/>
              </a:ext>
            </a:extLst>
          </p:cNvPr>
          <p:cNvSpPr>
            <a:spLocks noGrp="1"/>
          </p:cNvSpPr>
          <p:nvPr>
            <p:ph type="body" sz="quarter" idx="10"/>
          </p:nvPr>
        </p:nvSpPr>
        <p:spPr>
          <a:xfrm>
            <a:off x="695526" y="1610797"/>
            <a:ext cx="7740352" cy="954107"/>
          </a:xfrm>
          <a:prstGeom prst="rect">
            <a:avLst/>
          </a:prstGeom>
        </p:spPr>
        <p:txBody>
          <a:bodyPr wrap="square">
            <a:spAutoFit/>
          </a:bodyPr>
          <a:lstStyle/>
          <a:p>
            <a:pPr marL="0" indent="0" algn="ctr">
              <a:buNone/>
            </a:pPr>
            <a:r>
              <a:rPr lang="en-AU" sz="2800" dirty="0">
                <a:solidFill>
                  <a:schemeClr val="accent1">
                    <a:lumMod val="50000"/>
                  </a:schemeClr>
                </a:solidFill>
              </a:rPr>
              <a:t>The NDIS shifts many management  tasks onto the person with a disability</a:t>
            </a:r>
          </a:p>
        </p:txBody>
      </p:sp>
      <p:sp>
        <p:nvSpPr>
          <p:cNvPr id="22" name="TextBox 21">
            <a:extLst>
              <a:ext uri="{FF2B5EF4-FFF2-40B4-BE49-F238E27FC236}">
                <a16:creationId xmlns:a16="http://schemas.microsoft.com/office/drawing/2014/main" id="{B6A1AC77-F2B0-44AC-BCD1-E87B40BD73F4}"/>
              </a:ext>
            </a:extLst>
          </p:cNvPr>
          <p:cNvSpPr txBox="1"/>
          <p:nvPr/>
        </p:nvSpPr>
        <p:spPr>
          <a:xfrm>
            <a:off x="2426317" y="3850162"/>
            <a:ext cx="1656351" cy="461665"/>
          </a:xfrm>
          <a:prstGeom prst="rect">
            <a:avLst/>
          </a:prstGeom>
          <a:noFill/>
        </p:spPr>
        <p:txBody>
          <a:bodyPr wrap="none" rtlCol="0">
            <a:spAutoFit/>
          </a:bodyPr>
          <a:lstStyle/>
          <a:p>
            <a:r>
              <a:rPr lang="en-AU" sz="2400" dirty="0">
                <a:solidFill>
                  <a:schemeClr val="tx1">
                    <a:lumMod val="65000"/>
                    <a:lumOff val="35000"/>
                  </a:schemeClr>
                </a:solidFill>
              </a:rPr>
              <a:t>Participants</a:t>
            </a:r>
          </a:p>
        </p:txBody>
      </p:sp>
      <p:sp>
        <p:nvSpPr>
          <p:cNvPr id="50" name="TextBox 49">
            <a:extLst>
              <a:ext uri="{FF2B5EF4-FFF2-40B4-BE49-F238E27FC236}">
                <a16:creationId xmlns:a16="http://schemas.microsoft.com/office/drawing/2014/main" id="{43DBC8E5-72A8-4361-BD1E-5CA144DEFA03}"/>
              </a:ext>
            </a:extLst>
          </p:cNvPr>
          <p:cNvSpPr txBox="1"/>
          <p:nvPr/>
        </p:nvSpPr>
        <p:spPr>
          <a:xfrm>
            <a:off x="1403648" y="5420643"/>
            <a:ext cx="1303562" cy="461665"/>
          </a:xfrm>
          <a:prstGeom prst="rect">
            <a:avLst/>
          </a:prstGeom>
          <a:noFill/>
        </p:spPr>
        <p:txBody>
          <a:bodyPr wrap="none" rtlCol="0">
            <a:spAutoFit/>
          </a:bodyPr>
          <a:lstStyle/>
          <a:p>
            <a:r>
              <a:rPr lang="en-AU" sz="2400" dirty="0">
                <a:solidFill>
                  <a:schemeClr val="tx1">
                    <a:lumMod val="65000"/>
                    <a:lumOff val="35000"/>
                  </a:schemeClr>
                </a:solidFill>
              </a:rPr>
              <a:t>Supports</a:t>
            </a:r>
          </a:p>
        </p:txBody>
      </p:sp>
      <p:sp>
        <p:nvSpPr>
          <p:cNvPr id="7" name="TextBox 6">
            <a:extLst>
              <a:ext uri="{FF2B5EF4-FFF2-40B4-BE49-F238E27FC236}">
                <a16:creationId xmlns:a16="http://schemas.microsoft.com/office/drawing/2014/main" id="{B564C138-DA37-4C3E-B788-F25BACA6D4D0}"/>
              </a:ext>
            </a:extLst>
          </p:cNvPr>
          <p:cNvSpPr txBox="1"/>
          <p:nvPr/>
        </p:nvSpPr>
        <p:spPr>
          <a:xfrm>
            <a:off x="4565703" y="2588711"/>
            <a:ext cx="4182761" cy="1200329"/>
          </a:xfrm>
          <a:prstGeom prst="rect">
            <a:avLst/>
          </a:prstGeom>
          <a:solidFill>
            <a:schemeClr val="bg1">
              <a:lumMod val="95000"/>
              <a:alpha val="60000"/>
            </a:schemeClr>
          </a:solidFill>
        </p:spPr>
        <p:txBody>
          <a:bodyPr wrap="square" rtlCol="0" anchor="ctr">
            <a:spAutoFit/>
          </a:bodyPr>
          <a:lstStyle/>
          <a:p>
            <a:r>
              <a:rPr lang="en-AU" sz="2400" b="1" dirty="0">
                <a:solidFill>
                  <a:srgbClr val="8A3624"/>
                </a:solidFill>
              </a:rPr>
              <a:t>ACCESS</a:t>
            </a:r>
          </a:p>
          <a:p>
            <a:pPr algn="r"/>
            <a:r>
              <a:rPr lang="en-AU" sz="2400" b="1" dirty="0">
                <a:solidFill>
                  <a:srgbClr val="201547"/>
                </a:solidFill>
              </a:rPr>
              <a:t>The applicant gathers their own supporting evidence</a:t>
            </a:r>
          </a:p>
        </p:txBody>
      </p:sp>
      <p:sp>
        <p:nvSpPr>
          <p:cNvPr id="8" name="TextBox 7">
            <a:extLst>
              <a:ext uri="{FF2B5EF4-FFF2-40B4-BE49-F238E27FC236}">
                <a16:creationId xmlns:a16="http://schemas.microsoft.com/office/drawing/2014/main" id="{873B1D8A-9DCA-41A4-9965-5457EF52E9A5}"/>
              </a:ext>
            </a:extLst>
          </p:cNvPr>
          <p:cNvSpPr txBox="1"/>
          <p:nvPr/>
        </p:nvSpPr>
        <p:spPr>
          <a:xfrm>
            <a:off x="250447" y="4131889"/>
            <a:ext cx="1860766" cy="461665"/>
          </a:xfrm>
          <a:prstGeom prst="rect">
            <a:avLst/>
          </a:prstGeom>
          <a:noFill/>
        </p:spPr>
        <p:txBody>
          <a:bodyPr wrap="none" rtlCol="0">
            <a:spAutoFit/>
          </a:bodyPr>
          <a:lstStyle/>
          <a:p>
            <a:r>
              <a:rPr lang="en-AU" sz="2400" dirty="0">
                <a:solidFill>
                  <a:schemeClr val="bg1">
                    <a:lumMod val="65000"/>
                  </a:schemeClr>
                </a:solidFill>
              </a:rPr>
              <a:t>Management</a:t>
            </a:r>
          </a:p>
        </p:txBody>
      </p:sp>
      <p:sp>
        <p:nvSpPr>
          <p:cNvPr id="17" name="Partial Circle 16">
            <a:extLst>
              <a:ext uri="{FF2B5EF4-FFF2-40B4-BE49-F238E27FC236}">
                <a16:creationId xmlns:a16="http://schemas.microsoft.com/office/drawing/2014/main" id="{4C57BCCB-CFE8-4FA5-BA11-872426E5A1F9}"/>
              </a:ext>
            </a:extLst>
          </p:cNvPr>
          <p:cNvSpPr/>
          <p:nvPr/>
        </p:nvSpPr>
        <p:spPr>
          <a:xfrm>
            <a:off x="224313" y="2614473"/>
            <a:ext cx="3752580" cy="3777212"/>
          </a:xfrm>
          <a:prstGeom prst="pie">
            <a:avLst>
              <a:gd name="adj1" fmla="val 9587975"/>
              <a:gd name="adj2" fmla="val 16200000"/>
            </a:avLst>
          </a:prstGeom>
          <a:solidFill>
            <a:srgbClr val="EB47C4"/>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820E66"/>
              </a:solidFill>
            </a:endParaRPr>
          </a:p>
        </p:txBody>
      </p:sp>
      <p:sp>
        <p:nvSpPr>
          <p:cNvPr id="49" name="TextBox 48">
            <a:extLst>
              <a:ext uri="{FF2B5EF4-FFF2-40B4-BE49-F238E27FC236}">
                <a16:creationId xmlns:a16="http://schemas.microsoft.com/office/drawing/2014/main" id="{9C538B09-2C3A-4F37-BD61-AE0D830FEBFE}"/>
              </a:ext>
            </a:extLst>
          </p:cNvPr>
          <p:cNvSpPr txBox="1"/>
          <p:nvPr/>
        </p:nvSpPr>
        <p:spPr>
          <a:xfrm>
            <a:off x="251520" y="4119463"/>
            <a:ext cx="1860766" cy="461665"/>
          </a:xfrm>
          <a:prstGeom prst="rect">
            <a:avLst/>
          </a:prstGeom>
          <a:noFill/>
        </p:spPr>
        <p:txBody>
          <a:bodyPr wrap="none" rtlCol="0">
            <a:spAutoFit/>
          </a:bodyPr>
          <a:lstStyle/>
          <a:p>
            <a:r>
              <a:rPr lang="en-AU" sz="2400" dirty="0"/>
              <a:t>Management</a:t>
            </a:r>
          </a:p>
        </p:txBody>
      </p:sp>
      <p:sp>
        <p:nvSpPr>
          <p:cNvPr id="6" name="Partial Circle 5">
            <a:extLst>
              <a:ext uri="{FF2B5EF4-FFF2-40B4-BE49-F238E27FC236}">
                <a16:creationId xmlns:a16="http://schemas.microsoft.com/office/drawing/2014/main" id="{AEB6E4B4-268B-4105-B704-395D15502838}"/>
              </a:ext>
            </a:extLst>
          </p:cNvPr>
          <p:cNvSpPr/>
          <p:nvPr/>
        </p:nvSpPr>
        <p:spPr>
          <a:xfrm>
            <a:off x="234920" y="2576378"/>
            <a:ext cx="3752580" cy="3777212"/>
          </a:xfrm>
          <a:prstGeom prst="pie">
            <a:avLst>
              <a:gd name="adj1" fmla="val 10376513"/>
              <a:gd name="adj2" fmla="val 16200000"/>
            </a:avLst>
          </a:prstGeom>
          <a:solidFill>
            <a:srgbClr val="EB47C4"/>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820E66"/>
              </a:solidFill>
            </a:endParaRPr>
          </a:p>
        </p:txBody>
      </p:sp>
      <p:sp>
        <p:nvSpPr>
          <p:cNvPr id="5" name="Partial Circle 4">
            <a:extLst>
              <a:ext uri="{FF2B5EF4-FFF2-40B4-BE49-F238E27FC236}">
                <a16:creationId xmlns:a16="http://schemas.microsoft.com/office/drawing/2014/main" id="{7900F8CA-6073-4C67-B01C-886048623962}"/>
              </a:ext>
            </a:extLst>
          </p:cNvPr>
          <p:cNvSpPr/>
          <p:nvPr/>
        </p:nvSpPr>
        <p:spPr>
          <a:xfrm>
            <a:off x="258796" y="2545138"/>
            <a:ext cx="3752580" cy="3777212"/>
          </a:xfrm>
          <a:prstGeom prst="pie">
            <a:avLst>
              <a:gd name="adj1" fmla="val 11880904"/>
              <a:gd name="adj2" fmla="val 16200000"/>
            </a:avLst>
          </a:prstGeom>
          <a:solidFill>
            <a:srgbClr val="EB47C4"/>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820E66"/>
              </a:solidFill>
            </a:endParaRPr>
          </a:p>
        </p:txBody>
      </p:sp>
      <p:sp>
        <p:nvSpPr>
          <p:cNvPr id="3" name="Partial Circle 2">
            <a:extLst>
              <a:ext uri="{FF2B5EF4-FFF2-40B4-BE49-F238E27FC236}">
                <a16:creationId xmlns:a16="http://schemas.microsoft.com/office/drawing/2014/main" id="{8329B40D-B89A-4917-A5DE-45D9019747C1}"/>
              </a:ext>
            </a:extLst>
          </p:cNvPr>
          <p:cNvSpPr/>
          <p:nvPr/>
        </p:nvSpPr>
        <p:spPr>
          <a:xfrm>
            <a:off x="243354" y="2555103"/>
            <a:ext cx="3752580" cy="3777212"/>
          </a:xfrm>
          <a:prstGeom prst="pie">
            <a:avLst>
              <a:gd name="adj1" fmla="val 13309413"/>
              <a:gd name="adj2" fmla="val 16200000"/>
            </a:avLst>
          </a:prstGeom>
          <a:solidFill>
            <a:srgbClr val="EB47C4"/>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820E66"/>
              </a:solidFill>
            </a:endParaRPr>
          </a:p>
        </p:txBody>
      </p:sp>
      <p:sp>
        <p:nvSpPr>
          <p:cNvPr id="33" name="TextBox 32">
            <a:extLst>
              <a:ext uri="{FF2B5EF4-FFF2-40B4-BE49-F238E27FC236}">
                <a16:creationId xmlns:a16="http://schemas.microsoft.com/office/drawing/2014/main" id="{3A5C3196-C706-484B-8DBE-93FAF1F1A45A}"/>
              </a:ext>
            </a:extLst>
          </p:cNvPr>
          <p:cNvSpPr txBox="1"/>
          <p:nvPr/>
        </p:nvSpPr>
        <p:spPr>
          <a:xfrm>
            <a:off x="4565702" y="3875564"/>
            <a:ext cx="4182761" cy="1569660"/>
          </a:xfrm>
          <a:prstGeom prst="rect">
            <a:avLst/>
          </a:prstGeom>
          <a:solidFill>
            <a:schemeClr val="bg1">
              <a:lumMod val="95000"/>
              <a:alpha val="70000"/>
            </a:schemeClr>
          </a:solidFill>
        </p:spPr>
        <p:txBody>
          <a:bodyPr wrap="square" rtlCol="0" anchor="ctr">
            <a:spAutoFit/>
          </a:bodyPr>
          <a:lstStyle/>
          <a:p>
            <a:r>
              <a:rPr lang="en-AU" sz="2400" b="1" dirty="0">
                <a:solidFill>
                  <a:srgbClr val="8A3624"/>
                </a:solidFill>
              </a:rPr>
              <a:t>PLANNING</a:t>
            </a:r>
          </a:p>
          <a:p>
            <a:pPr algn="r"/>
            <a:r>
              <a:rPr lang="en-AU" sz="2400" b="1" dirty="0">
                <a:solidFill>
                  <a:srgbClr val="820E66"/>
                </a:solidFill>
              </a:rPr>
              <a:t>The </a:t>
            </a:r>
            <a:r>
              <a:rPr lang="en-AU" sz="2400" b="1" i="1" dirty="0">
                <a:solidFill>
                  <a:srgbClr val="820E66"/>
                </a:solidFill>
              </a:rPr>
              <a:t>Participant</a:t>
            </a:r>
            <a:r>
              <a:rPr lang="en-AU" sz="2400" b="1" dirty="0">
                <a:solidFill>
                  <a:srgbClr val="820E66"/>
                </a:solidFill>
              </a:rPr>
              <a:t> provides goals to the NDIS and supplies their own supporting evidence</a:t>
            </a:r>
          </a:p>
        </p:txBody>
      </p:sp>
      <p:sp>
        <p:nvSpPr>
          <p:cNvPr id="34" name="TextBox 33">
            <a:extLst>
              <a:ext uri="{FF2B5EF4-FFF2-40B4-BE49-F238E27FC236}">
                <a16:creationId xmlns:a16="http://schemas.microsoft.com/office/drawing/2014/main" id="{C24C775D-E60B-4C4B-8EE8-DFD8F81B7752}"/>
              </a:ext>
            </a:extLst>
          </p:cNvPr>
          <p:cNvSpPr txBox="1"/>
          <p:nvPr/>
        </p:nvSpPr>
        <p:spPr>
          <a:xfrm>
            <a:off x="4565703" y="5541039"/>
            <a:ext cx="4182761" cy="1200329"/>
          </a:xfrm>
          <a:prstGeom prst="rect">
            <a:avLst/>
          </a:prstGeom>
          <a:solidFill>
            <a:schemeClr val="bg1">
              <a:lumMod val="95000"/>
              <a:alpha val="58000"/>
            </a:schemeClr>
          </a:solidFill>
        </p:spPr>
        <p:txBody>
          <a:bodyPr wrap="square" rtlCol="0" anchor="ctr">
            <a:spAutoFit/>
          </a:bodyPr>
          <a:lstStyle/>
          <a:p>
            <a:r>
              <a:rPr lang="en-AU" sz="2400" b="1" dirty="0">
                <a:solidFill>
                  <a:srgbClr val="8A3624"/>
                </a:solidFill>
              </a:rPr>
              <a:t>IMPLEMENTATION</a:t>
            </a:r>
          </a:p>
          <a:p>
            <a:pPr algn="r"/>
            <a:r>
              <a:rPr lang="en-AU" sz="2400" b="1" dirty="0">
                <a:solidFill>
                  <a:srgbClr val="201547"/>
                </a:solidFill>
              </a:rPr>
              <a:t>The Participant chooses and engages their service providers</a:t>
            </a:r>
          </a:p>
        </p:txBody>
      </p:sp>
      <p:grpSp>
        <p:nvGrpSpPr>
          <p:cNvPr id="11" name="Group 10">
            <a:extLst>
              <a:ext uri="{FF2B5EF4-FFF2-40B4-BE49-F238E27FC236}">
                <a16:creationId xmlns:a16="http://schemas.microsoft.com/office/drawing/2014/main" id="{5D8409CC-6C7E-4FA1-B8D2-A75324E2A295}"/>
              </a:ext>
            </a:extLst>
          </p:cNvPr>
          <p:cNvGrpSpPr/>
          <p:nvPr/>
        </p:nvGrpSpPr>
        <p:grpSpPr>
          <a:xfrm>
            <a:off x="315364" y="2564904"/>
            <a:ext cx="3854558" cy="3993236"/>
            <a:chOff x="315364" y="2564904"/>
            <a:chExt cx="3854558" cy="3993236"/>
          </a:xfrm>
        </p:grpSpPr>
        <p:sp>
          <p:nvSpPr>
            <p:cNvPr id="9" name="Partial Circle 8">
              <a:extLst>
                <a:ext uri="{FF2B5EF4-FFF2-40B4-BE49-F238E27FC236}">
                  <a16:creationId xmlns:a16="http://schemas.microsoft.com/office/drawing/2014/main" id="{89D8ABD1-A57F-4BF2-8ABC-0F6F970EB0B7}"/>
                </a:ext>
              </a:extLst>
            </p:cNvPr>
            <p:cNvSpPr/>
            <p:nvPr/>
          </p:nvSpPr>
          <p:spPr>
            <a:xfrm>
              <a:off x="315364" y="2780928"/>
              <a:ext cx="3752580" cy="3777212"/>
            </a:xfrm>
            <a:prstGeom prst="pie">
              <a:avLst>
                <a:gd name="adj1" fmla="val 2213805"/>
                <a:gd name="adj2" fmla="val 9590966"/>
              </a:avLst>
            </a:prstGeom>
            <a:solidFill>
              <a:srgbClr val="DD8F7F">
                <a:alpha val="81961"/>
              </a:srgb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Partial Circle 9">
              <a:extLst>
                <a:ext uri="{FF2B5EF4-FFF2-40B4-BE49-F238E27FC236}">
                  <a16:creationId xmlns:a16="http://schemas.microsoft.com/office/drawing/2014/main" id="{0FBE7D05-6FBD-42B3-B18C-D2366B9BD816}"/>
                </a:ext>
              </a:extLst>
            </p:cNvPr>
            <p:cNvSpPr/>
            <p:nvPr/>
          </p:nvSpPr>
          <p:spPr>
            <a:xfrm>
              <a:off x="417342" y="2564904"/>
              <a:ext cx="3752580" cy="3777212"/>
            </a:xfrm>
            <a:prstGeom prst="pie">
              <a:avLst>
                <a:gd name="adj1" fmla="val 16253838"/>
                <a:gd name="adj2" fmla="val 2172813"/>
              </a:avLst>
            </a:prstGeom>
            <a:solidFill>
              <a:schemeClr val="accent5">
                <a:lumMod val="60000"/>
                <a:lumOff val="4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custDataLst>
      <p:tags r:id="rId1"/>
    </p:custDataLst>
    <p:extLst>
      <p:ext uri="{BB962C8B-B14F-4D97-AF65-F5344CB8AC3E}">
        <p14:creationId xmlns:p14="http://schemas.microsoft.com/office/powerpoint/2010/main" val="268681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49" grpId="0"/>
      <p:bldP spid="6" grpId="0" animBg="1"/>
      <p:bldP spid="6" grpId="1" animBg="1"/>
      <p:bldP spid="5" grpId="0" animBg="1"/>
      <p:bldP spid="5" grpId="1" animBg="1"/>
      <p:bldP spid="3" grpId="0" animBg="1"/>
      <p:bldP spid="33" grpId="0" animBg="1"/>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0764" y="1512168"/>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41D47697-4A15-46AB-B58C-1163AC50B3FE}"/>
              </a:ext>
            </a:extLst>
          </p:cNvPr>
          <p:cNvGrpSpPr/>
          <p:nvPr/>
        </p:nvGrpSpPr>
        <p:grpSpPr>
          <a:xfrm>
            <a:off x="-180528" y="-459432"/>
            <a:ext cx="9404944" cy="2079430"/>
            <a:chOff x="1331640" y="6569999"/>
            <a:chExt cx="9368791" cy="2049316"/>
          </a:xfrm>
        </p:grpSpPr>
        <p:pic>
          <p:nvPicPr>
            <p:cNvPr id="8" name="Picture 7">
              <a:extLst>
                <a:ext uri="{FF2B5EF4-FFF2-40B4-BE49-F238E27FC236}">
                  <a16:creationId xmlns:a16="http://schemas.microsoft.com/office/drawing/2014/main" id="{01A7C840-E424-402C-AA3A-86BF8056934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66236654-0D57-40E3-A443-8950FE3CED8A}"/>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itle 1"/>
          <p:cNvSpPr txBox="1">
            <a:spLocks/>
          </p:cNvSpPr>
          <p:nvPr/>
        </p:nvSpPr>
        <p:spPr>
          <a:xfrm>
            <a:off x="457200" y="125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Three Reasons why you should </a:t>
            </a:r>
          </a:p>
          <a:p>
            <a:r>
              <a:rPr lang="en-AU" sz="3200" b="1" dirty="0">
                <a:solidFill>
                  <a:schemeClr val="bg1"/>
                </a:solidFill>
              </a:rPr>
              <a:t>always use Pre-Plans</a:t>
            </a:r>
            <a:endParaRPr lang="en-AU" dirty="0"/>
          </a:p>
        </p:txBody>
      </p:sp>
      <p:sp>
        <p:nvSpPr>
          <p:cNvPr id="2" name="Text Placeholder 1"/>
          <p:cNvSpPr>
            <a:spLocks noGrp="1"/>
          </p:cNvSpPr>
          <p:nvPr>
            <p:ph type="body" sz="quarter" idx="10"/>
          </p:nvPr>
        </p:nvSpPr>
        <p:spPr>
          <a:xfrm>
            <a:off x="626784" y="1945309"/>
            <a:ext cx="7833647" cy="4868067"/>
          </a:xfrm>
        </p:spPr>
        <p:txBody>
          <a:bodyPr>
            <a:normAutofit fontScale="92500"/>
          </a:bodyPr>
          <a:lstStyle/>
          <a:p>
            <a:pPr marL="0" indent="0" algn="ctr">
              <a:buNone/>
            </a:pPr>
            <a:r>
              <a:rPr lang="en-AU" b="1" dirty="0">
                <a:solidFill>
                  <a:schemeClr val="tx2">
                    <a:lumMod val="60000"/>
                    <a:lumOff val="40000"/>
                  </a:schemeClr>
                </a:solidFill>
              </a:rPr>
              <a:t>Pre-plans help the parent/carer </a:t>
            </a:r>
          </a:p>
          <a:p>
            <a:pPr marL="0" indent="0" algn="ctr">
              <a:buNone/>
            </a:pPr>
            <a:r>
              <a:rPr lang="en-AU" b="1" dirty="0">
                <a:solidFill>
                  <a:schemeClr val="tx2">
                    <a:lumMod val="60000"/>
                    <a:lumOff val="40000"/>
                  </a:schemeClr>
                </a:solidFill>
              </a:rPr>
              <a:t>emotionally prepare</a:t>
            </a:r>
          </a:p>
          <a:p>
            <a:pPr marL="0" indent="0" algn="ctr">
              <a:buNone/>
            </a:pPr>
            <a:endParaRPr lang="en-AU" sz="1200" b="1" dirty="0">
              <a:solidFill>
                <a:schemeClr val="tx2">
                  <a:lumMod val="60000"/>
                  <a:lumOff val="40000"/>
                </a:schemeClr>
              </a:solidFill>
            </a:endParaRPr>
          </a:p>
          <a:p>
            <a:pPr marL="0" indent="0" algn="ctr">
              <a:buNone/>
            </a:pPr>
            <a:r>
              <a:rPr lang="en-AU" b="1" dirty="0">
                <a:solidFill>
                  <a:schemeClr val="accent4">
                    <a:lumMod val="75000"/>
                  </a:schemeClr>
                </a:solidFill>
              </a:rPr>
              <a:t>Parents/carers tend to normalise their everyday routines and needs</a:t>
            </a:r>
          </a:p>
          <a:p>
            <a:pPr marL="0" indent="0" algn="ctr">
              <a:buNone/>
            </a:pPr>
            <a:endParaRPr lang="en-AU" sz="1200" b="1" dirty="0">
              <a:solidFill>
                <a:schemeClr val="accent4">
                  <a:lumMod val="75000"/>
                </a:schemeClr>
              </a:solidFill>
            </a:endParaRPr>
          </a:p>
          <a:p>
            <a:pPr marL="0" indent="0" algn="ctr">
              <a:buNone/>
            </a:pPr>
            <a:r>
              <a:rPr lang="en-AU" b="1" dirty="0">
                <a:solidFill>
                  <a:srgbClr val="C00000"/>
                </a:solidFill>
              </a:rPr>
              <a:t>The </a:t>
            </a:r>
            <a:r>
              <a:rPr lang="en-AU" b="1" i="1" dirty="0">
                <a:solidFill>
                  <a:srgbClr val="C00000"/>
                </a:solidFill>
              </a:rPr>
              <a:t>notes</a:t>
            </a:r>
            <a:r>
              <a:rPr lang="en-AU" b="1" dirty="0">
                <a:solidFill>
                  <a:srgbClr val="C00000"/>
                </a:solidFill>
              </a:rPr>
              <a:t> from the planning session are used by the NDIA Delegate…who was not at the meeting</a:t>
            </a:r>
          </a:p>
          <a:p>
            <a:pPr marL="0" indent="0" algn="ctr">
              <a:buNone/>
            </a:pPr>
            <a:r>
              <a:rPr lang="en-AU" b="1" dirty="0">
                <a:solidFill>
                  <a:srgbClr val="C00000"/>
                </a:solidFill>
              </a:rPr>
              <a:t>…don’t leave room for errors!</a:t>
            </a:r>
          </a:p>
          <a:p>
            <a:pPr marL="0" indent="0" algn="ctr">
              <a:buNone/>
            </a:pPr>
            <a:r>
              <a:rPr lang="en-AU" b="1" dirty="0">
                <a:solidFill>
                  <a:srgbClr val="C00000"/>
                </a:solidFill>
              </a:rPr>
              <a:t>Put everything clearly in writing!</a:t>
            </a:r>
          </a:p>
        </p:txBody>
      </p:sp>
    </p:spTree>
    <p:custDataLst>
      <p:tags r:id="rId1"/>
    </p:custDataLst>
    <p:extLst>
      <p:ext uri="{BB962C8B-B14F-4D97-AF65-F5344CB8AC3E}">
        <p14:creationId xmlns:p14="http://schemas.microsoft.com/office/powerpoint/2010/main" val="316797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0764" y="1512168"/>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F55687C8-0F08-4A49-8A19-92E1E06232A7}"/>
              </a:ext>
            </a:extLst>
          </p:cNvPr>
          <p:cNvGrpSpPr/>
          <p:nvPr/>
        </p:nvGrpSpPr>
        <p:grpSpPr>
          <a:xfrm>
            <a:off x="-180528" y="-459432"/>
            <a:ext cx="9404944" cy="2079430"/>
            <a:chOff x="1331640" y="6569999"/>
            <a:chExt cx="9368791" cy="2049316"/>
          </a:xfrm>
        </p:grpSpPr>
        <p:pic>
          <p:nvPicPr>
            <p:cNvPr id="13" name="Picture 12">
              <a:extLst>
                <a:ext uri="{FF2B5EF4-FFF2-40B4-BE49-F238E27FC236}">
                  <a16:creationId xmlns:a16="http://schemas.microsoft.com/office/drawing/2014/main" id="{AF1CF871-B52E-4D2D-A4E0-05BDC9892A35}"/>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4" name="Rectangle 13">
              <a:extLst>
                <a:ext uri="{FF2B5EF4-FFF2-40B4-BE49-F238E27FC236}">
                  <a16:creationId xmlns:a16="http://schemas.microsoft.com/office/drawing/2014/main" id="{E094171A-066D-4FEF-87B6-36F748422A8D}"/>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itle 1"/>
          <p:cNvSpPr txBox="1">
            <a:spLocks/>
          </p:cNvSpPr>
          <p:nvPr/>
        </p:nvSpPr>
        <p:spPr>
          <a:xfrm>
            <a:off x="457200" y="125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Three Reasons why you should </a:t>
            </a:r>
          </a:p>
          <a:p>
            <a:r>
              <a:rPr lang="en-AU" sz="3200" b="1" dirty="0">
                <a:solidFill>
                  <a:schemeClr val="bg1"/>
                </a:solidFill>
              </a:rPr>
              <a:t>always use Pre-Plans</a:t>
            </a:r>
            <a:endParaRPr lang="en-AU" dirty="0"/>
          </a:p>
        </p:txBody>
      </p:sp>
      <p:sp>
        <p:nvSpPr>
          <p:cNvPr id="3" name="Rectangle 2"/>
          <p:cNvSpPr/>
          <p:nvPr/>
        </p:nvSpPr>
        <p:spPr>
          <a:xfrm>
            <a:off x="1556792" y="2132856"/>
            <a:ext cx="6030416" cy="1015663"/>
          </a:xfrm>
          <a:prstGeom prst="rect">
            <a:avLst/>
          </a:prstGeom>
        </p:spPr>
        <p:txBody>
          <a:bodyPr wrap="square">
            <a:spAutoFit/>
          </a:bodyPr>
          <a:lstStyle/>
          <a:p>
            <a:pPr algn="ctr"/>
            <a:r>
              <a:rPr lang="en-AU" sz="3000" b="1" dirty="0">
                <a:solidFill>
                  <a:srgbClr val="C00000"/>
                </a:solidFill>
              </a:rPr>
              <a:t>…and one more point about planning meetings:</a:t>
            </a:r>
          </a:p>
        </p:txBody>
      </p:sp>
      <p:sp>
        <p:nvSpPr>
          <p:cNvPr id="8" name="Rectangle 7"/>
          <p:cNvSpPr/>
          <p:nvPr/>
        </p:nvSpPr>
        <p:spPr>
          <a:xfrm>
            <a:off x="1592796" y="4048353"/>
            <a:ext cx="6030416" cy="1477328"/>
          </a:xfrm>
          <a:prstGeom prst="rect">
            <a:avLst/>
          </a:prstGeom>
        </p:spPr>
        <p:txBody>
          <a:bodyPr wrap="square">
            <a:spAutoFit/>
          </a:bodyPr>
          <a:lstStyle/>
          <a:p>
            <a:pPr algn="ctr"/>
            <a:r>
              <a:rPr lang="en-AU" sz="3000" b="1" dirty="0">
                <a:solidFill>
                  <a:srgbClr val="C00000"/>
                </a:solidFill>
              </a:rPr>
              <a:t>The NDIA delegate can only sign off on supports that are based on the evidence of a recognised expert</a:t>
            </a:r>
          </a:p>
        </p:txBody>
      </p:sp>
    </p:spTree>
    <p:custDataLst>
      <p:tags r:id="rId1"/>
    </p:custDataLst>
    <p:extLst>
      <p:ext uri="{BB962C8B-B14F-4D97-AF65-F5344CB8AC3E}">
        <p14:creationId xmlns:p14="http://schemas.microsoft.com/office/powerpoint/2010/main" val="3132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90764" y="1512168"/>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EC63A7EC-64B7-4E0A-A030-A52BB0C3A6FA}"/>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B6C5E8DE-B855-4AE3-8E9E-18B0FEB6CFE9}"/>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6D901C83-8A9B-4AF9-B6C8-42D8D9F40ED5}"/>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25760"/>
            <a:ext cx="8229600" cy="1143000"/>
          </a:xfrm>
        </p:spPr>
        <p:txBody>
          <a:bodyPr/>
          <a:lstStyle/>
          <a:p>
            <a:r>
              <a:rPr lang="en-AU" sz="3200" b="1" dirty="0">
                <a:solidFill>
                  <a:schemeClr val="bg1"/>
                </a:solidFill>
              </a:rPr>
              <a:t>Essentials of NDIS planning</a:t>
            </a:r>
            <a:endParaRPr lang="en-AU" dirty="0"/>
          </a:p>
        </p:txBody>
      </p:sp>
      <p:sp>
        <p:nvSpPr>
          <p:cNvPr id="3" name="Text Placeholder 2"/>
          <p:cNvSpPr>
            <a:spLocks noGrp="1"/>
          </p:cNvSpPr>
          <p:nvPr>
            <p:ph type="body" sz="quarter" idx="10"/>
          </p:nvPr>
        </p:nvSpPr>
        <p:spPr>
          <a:xfrm>
            <a:off x="251520" y="1772816"/>
            <a:ext cx="8712968" cy="4487068"/>
          </a:xfrm>
        </p:spPr>
        <p:txBody>
          <a:bodyPr>
            <a:noAutofit/>
          </a:bodyPr>
          <a:lstStyle/>
          <a:p>
            <a:pPr marL="0" indent="0" algn="ctr">
              <a:buNone/>
            </a:pPr>
            <a:endParaRPr lang="en-AU" sz="1000" dirty="0"/>
          </a:p>
          <a:p>
            <a:pPr algn="ctr"/>
            <a:r>
              <a:rPr lang="en-AU" sz="2300" dirty="0"/>
              <a:t>Helping them to write a </a:t>
            </a:r>
            <a:r>
              <a:rPr lang="en-AU" sz="2300" b="1" dirty="0"/>
              <a:t>Pre-Plan</a:t>
            </a:r>
            <a:r>
              <a:rPr lang="en-AU" sz="2300" dirty="0"/>
              <a:t> with clear goals</a:t>
            </a:r>
          </a:p>
          <a:p>
            <a:pPr algn="ctr"/>
            <a:r>
              <a:rPr lang="en-AU" sz="2300" dirty="0"/>
              <a:t>You may be able to contact pre-planning advice (many service providers offer this for free as part of their business model) </a:t>
            </a:r>
          </a:p>
          <a:p>
            <a:pPr algn="ctr"/>
            <a:endParaRPr lang="en-AU" sz="2300" dirty="0"/>
          </a:p>
          <a:p>
            <a:pPr algn="ctr"/>
            <a:r>
              <a:rPr lang="en-AU" sz="2300" dirty="0"/>
              <a:t>Be sure to write a </a:t>
            </a:r>
            <a:r>
              <a:rPr lang="en-AU" sz="2300" b="1" dirty="0"/>
              <a:t>Carer Statement</a:t>
            </a:r>
          </a:p>
          <a:p>
            <a:pPr algn="ctr"/>
            <a:endParaRPr lang="en-AU" sz="1000" dirty="0"/>
          </a:p>
          <a:p>
            <a:pPr algn="ctr"/>
            <a:r>
              <a:rPr lang="en-AU" sz="2300" dirty="0"/>
              <a:t>Attend planning meetings</a:t>
            </a:r>
          </a:p>
          <a:p>
            <a:pPr algn="ctr"/>
            <a:endParaRPr lang="en-AU" sz="800" dirty="0"/>
          </a:p>
          <a:p>
            <a:pPr marL="0" indent="0" algn="ctr">
              <a:buNone/>
            </a:pPr>
            <a:r>
              <a:rPr lang="en-AU" sz="2300" dirty="0">
                <a:solidFill>
                  <a:srgbClr val="660033"/>
                </a:solidFill>
              </a:rPr>
              <a:t>Advocate for </a:t>
            </a:r>
            <a:r>
              <a:rPr lang="en-AU" sz="2300" b="1" dirty="0">
                <a:solidFill>
                  <a:srgbClr val="660033"/>
                </a:solidFill>
              </a:rPr>
              <a:t>Support Coordination</a:t>
            </a:r>
            <a:r>
              <a:rPr lang="en-AU" sz="2300" dirty="0">
                <a:solidFill>
                  <a:srgbClr val="660033"/>
                </a:solidFill>
              </a:rPr>
              <a:t> and for </a:t>
            </a:r>
            <a:r>
              <a:rPr lang="en-AU" sz="2300" b="1" dirty="0">
                <a:solidFill>
                  <a:srgbClr val="660033"/>
                </a:solidFill>
              </a:rPr>
              <a:t>Plan Management </a:t>
            </a:r>
          </a:p>
          <a:p>
            <a:pPr marL="0" indent="0" algn="ctr">
              <a:buNone/>
            </a:pPr>
            <a:endParaRPr lang="en-AU" sz="800" b="1" dirty="0">
              <a:solidFill>
                <a:srgbClr val="660033"/>
              </a:solidFill>
            </a:endParaRPr>
          </a:p>
          <a:p>
            <a:pPr marL="0" indent="0" algn="ctr">
              <a:buNone/>
            </a:pPr>
            <a:r>
              <a:rPr lang="en-AU" sz="2300" dirty="0">
                <a:solidFill>
                  <a:srgbClr val="660033"/>
                </a:solidFill>
              </a:rPr>
              <a:t>Think in terms of supports that </a:t>
            </a:r>
            <a:r>
              <a:rPr lang="en-AU" sz="2300" b="1" dirty="0">
                <a:solidFill>
                  <a:srgbClr val="660033"/>
                </a:solidFill>
              </a:rPr>
              <a:t>make the care more sustainable </a:t>
            </a:r>
          </a:p>
          <a:p>
            <a:pPr marL="0" indent="0" algn="ctr">
              <a:buNone/>
            </a:pPr>
            <a:r>
              <a:rPr lang="en-AU" sz="2300" dirty="0">
                <a:solidFill>
                  <a:srgbClr val="660033"/>
                </a:solidFill>
              </a:rPr>
              <a:t>(it is best not to think in terms of ‘respite’)</a:t>
            </a:r>
          </a:p>
          <a:p>
            <a:pPr marL="0" indent="0" algn="ctr">
              <a:buNone/>
            </a:pPr>
            <a:endParaRPr lang="en-AU" sz="1300" dirty="0">
              <a:solidFill>
                <a:srgbClr val="660033"/>
              </a:solidFill>
            </a:endParaRPr>
          </a:p>
          <a:p>
            <a:pPr algn="ctr"/>
            <a:endParaRPr lang="en-AU" sz="2300" dirty="0"/>
          </a:p>
          <a:p>
            <a:pPr algn="ctr"/>
            <a:endParaRPr lang="en-AU" sz="2300" dirty="0"/>
          </a:p>
          <a:p>
            <a:pPr marL="0" indent="0" algn="ctr">
              <a:buNone/>
            </a:pPr>
            <a:endParaRPr lang="en-AU" sz="2300" dirty="0"/>
          </a:p>
        </p:txBody>
      </p:sp>
    </p:spTree>
    <p:custDataLst>
      <p:tags r:id="rId1"/>
    </p:custDataLst>
    <p:extLst>
      <p:ext uri="{BB962C8B-B14F-4D97-AF65-F5344CB8AC3E}">
        <p14:creationId xmlns:p14="http://schemas.microsoft.com/office/powerpoint/2010/main" val="8937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86073" y="1991376"/>
            <a:ext cx="3414927" cy="4009374"/>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7" name="Group 6">
            <a:extLst>
              <a:ext uri="{FF2B5EF4-FFF2-40B4-BE49-F238E27FC236}">
                <a16:creationId xmlns:a16="http://schemas.microsoft.com/office/drawing/2014/main" id="{41D47697-4A15-46AB-B58C-1163AC50B3FE}"/>
              </a:ext>
            </a:extLst>
          </p:cNvPr>
          <p:cNvGrpSpPr/>
          <p:nvPr/>
        </p:nvGrpSpPr>
        <p:grpSpPr>
          <a:xfrm>
            <a:off x="1007604" y="512676"/>
            <a:ext cx="7053708" cy="1559573"/>
            <a:chOff x="1331640" y="6569999"/>
            <a:chExt cx="9368791" cy="2049316"/>
          </a:xfrm>
        </p:grpSpPr>
        <p:pic>
          <p:nvPicPr>
            <p:cNvPr id="8" name="Picture 7">
              <a:extLst>
                <a:ext uri="{FF2B5EF4-FFF2-40B4-BE49-F238E27FC236}">
                  <a16:creationId xmlns:a16="http://schemas.microsoft.com/office/drawing/2014/main" id="{01A7C840-E424-402C-AA3A-86BF8056934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66236654-0D57-40E3-A443-8950FE3CED8A}"/>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5" name="Title 1"/>
          <p:cNvSpPr txBox="1">
            <a:spLocks/>
          </p:cNvSpPr>
          <p:nvPr/>
        </p:nvSpPr>
        <p:spPr>
          <a:xfrm>
            <a:off x="1485900" y="95157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b="1" dirty="0">
                <a:solidFill>
                  <a:schemeClr val="bg1"/>
                </a:solidFill>
              </a:rPr>
              <a:t>Extra resources for carers</a:t>
            </a:r>
            <a:endParaRPr lang="en-AU" sz="1800" dirty="0"/>
          </a:p>
        </p:txBody>
      </p:sp>
      <p:sp>
        <p:nvSpPr>
          <p:cNvPr id="2" name="Text Placeholder 1"/>
          <p:cNvSpPr>
            <a:spLocks noGrp="1"/>
          </p:cNvSpPr>
          <p:nvPr>
            <p:ph type="body" sz="quarter" idx="10"/>
          </p:nvPr>
        </p:nvSpPr>
        <p:spPr>
          <a:xfrm>
            <a:off x="1588143" y="2170538"/>
            <a:ext cx="5875235" cy="3651050"/>
          </a:xfrm>
        </p:spPr>
        <p:txBody>
          <a:bodyPr>
            <a:normAutofit/>
          </a:bodyPr>
          <a:lstStyle/>
          <a:p>
            <a:pPr marL="0" indent="0" algn="ctr">
              <a:buNone/>
            </a:pPr>
            <a:r>
              <a:rPr lang="en-AU" sz="2800" b="1" dirty="0">
                <a:solidFill>
                  <a:schemeClr val="tx2">
                    <a:lumMod val="60000"/>
                    <a:lumOff val="40000"/>
                  </a:schemeClr>
                </a:solidFill>
              </a:rPr>
              <a:t>Financial Supports from Federal &amp; State Govts</a:t>
            </a:r>
          </a:p>
          <a:p>
            <a:pPr marL="0" indent="0" algn="ctr">
              <a:buNone/>
            </a:pPr>
            <a:endParaRPr lang="en-AU" sz="900" b="1" dirty="0">
              <a:solidFill>
                <a:schemeClr val="tx2">
                  <a:lumMod val="60000"/>
                  <a:lumOff val="40000"/>
                </a:schemeClr>
              </a:solidFill>
            </a:endParaRPr>
          </a:p>
          <a:p>
            <a:pPr marL="0" indent="0" algn="ctr">
              <a:buNone/>
            </a:pPr>
            <a:r>
              <a:rPr lang="en-AU" sz="2800" b="1" dirty="0">
                <a:solidFill>
                  <a:schemeClr val="accent4">
                    <a:lumMod val="75000"/>
                  </a:schemeClr>
                </a:solidFill>
              </a:rPr>
              <a:t>Victorian Carers Card, Access Travel Pass/Companion Card, Mobility Allowance</a:t>
            </a:r>
            <a:r>
              <a:rPr lang="en-AU" b="1" dirty="0">
                <a:solidFill>
                  <a:schemeClr val="accent4">
                    <a:lumMod val="75000"/>
                  </a:schemeClr>
                </a:solidFill>
              </a:rPr>
              <a:t>*</a:t>
            </a:r>
            <a:r>
              <a:rPr lang="en-AU" sz="1800" baseline="30000" dirty="0">
                <a:solidFill>
                  <a:schemeClr val="accent4">
                    <a:lumMod val="75000"/>
                  </a:schemeClr>
                </a:solidFill>
              </a:rPr>
              <a:t>16</a:t>
            </a:r>
            <a:r>
              <a:rPr lang="en-AU" b="1" dirty="0">
                <a:solidFill>
                  <a:schemeClr val="accent4">
                    <a:lumMod val="75000"/>
                  </a:schemeClr>
                </a:solidFill>
              </a:rPr>
              <a:t>, </a:t>
            </a:r>
          </a:p>
          <a:p>
            <a:pPr marL="0" indent="0" algn="ctr">
              <a:buNone/>
            </a:pPr>
            <a:r>
              <a:rPr lang="en-AU" sz="2800" b="1" dirty="0">
                <a:solidFill>
                  <a:schemeClr val="accent4">
                    <a:lumMod val="75000"/>
                  </a:schemeClr>
                </a:solidFill>
              </a:rPr>
              <a:t>Multi-Purpose Taxi Program</a:t>
            </a:r>
            <a:r>
              <a:rPr lang="en-AU" b="1" dirty="0">
                <a:solidFill>
                  <a:schemeClr val="accent4">
                    <a:lumMod val="75000"/>
                  </a:schemeClr>
                </a:solidFill>
              </a:rPr>
              <a:t>*</a:t>
            </a:r>
            <a:r>
              <a:rPr lang="en-AU" sz="1800" b="1" baseline="30000" dirty="0">
                <a:solidFill>
                  <a:schemeClr val="accent4">
                    <a:lumMod val="75000"/>
                  </a:schemeClr>
                </a:solidFill>
              </a:rPr>
              <a:t>$</a:t>
            </a:r>
            <a:r>
              <a:rPr lang="en-AU" b="1" dirty="0">
                <a:solidFill>
                  <a:schemeClr val="accent4">
                    <a:lumMod val="75000"/>
                  </a:schemeClr>
                </a:solidFill>
              </a:rPr>
              <a:t> </a:t>
            </a:r>
          </a:p>
          <a:p>
            <a:pPr marL="0" indent="0" algn="ctr">
              <a:buNone/>
            </a:pPr>
            <a:endParaRPr lang="en-AU" sz="900" b="1" dirty="0">
              <a:solidFill>
                <a:schemeClr val="accent4">
                  <a:lumMod val="75000"/>
                </a:schemeClr>
              </a:solidFill>
            </a:endParaRPr>
          </a:p>
          <a:p>
            <a:pPr marL="0" indent="0" algn="ctr">
              <a:buNone/>
            </a:pPr>
            <a:endParaRPr lang="en-AU" sz="750" b="1" dirty="0">
              <a:solidFill>
                <a:srgbClr val="C00000"/>
              </a:solidFill>
            </a:endParaRPr>
          </a:p>
        </p:txBody>
      </p:sp>
    </p:spTree>
    <p:custDataLst>
      <p:tags r:id="rId1"/>
    </p:custDataLst>
    <p:extLst>
      <p:ext uri="{BB962C8B-B14F-4D97-AF65-F5344CB8AC3E}">
        <p14:creationId xmlns:p14="http://schemas.microsoft.com/office/powerpoint/2010/main" val="120250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86073" y="1991376"/>
            <a:ext cx="3414927" cy="4009374"/>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7" name="Group 6">
            <a:extLst>
              <a:ext uri="{FF2B5EF4-FFF2-40B4-BE49-F238E27FC236}">
                <a16:creationId xmlns:a16="http://schemas.microsoft.com/office/drawing/2014/main" id="{41D47697-4A15-46AB-B58C-1163AC50B3FE}"/>
              </a:ext>
            </a:extLst>
          </p:cNvPr>
          <p:cNvGrpSpPr/>
          <p:nvPr/>
        </p:nvGrpSpPr>
        <p:grpSpPr>
          <a:xfrm>
            <a:off x="1007604" y="512676"/>
            <a:ext cx="7053708" cy="1559573"/>
            <a:chOff x="1331640" y="6569999"/>
            <a:chExt cx="9368791" cy="2049316"/>
          </a:xfrm>
        </p:grpSpPr>
        <p:pic>
          <p:nvPicPr>
            <p:cNvPr id="8" name="Picture 7">
              <a:extLst>
                <a:ext uri="{FF2B5EF4-FFF2-40B4-BE49-F238E27FC236}">
                  <a16:creationId xmlns:a16="http://schemas.microsoft.com/office/drawing/2014/main" id="{01A7C840-E424-402C-AA3A-86BF8056934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66236654-0D57-40E3-A443-8950FE3CED8A}"/>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5" name="Title 1"/>
          <p:cNvSpPr txBox="1">
            <a:spLocks/>
          </p:cNvSpPr>
          <p:nvPr/>
        </p:nvSpPr>
        <p:spPr>
          <a:xfrm>
            <a:off x="1485900" y="95157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b="1" dirty="0">
                <a:solidFill>
                  <a:schemeClr val="bg1"/>
                </a:solidFill>
              </a:rPr>
              <a:t>Some extra resources for carers</a:t>
            </a:r>
            <a:endParaRPr lang="en-AU" sz="1800" dirty="0"/>
          </a:p>
        </p:txBody>
      </p:sp>
      <p:sp>
        <p:nvSpPr>
          <p:cNvPr id="2" name="Text Placeholder 1"/>
          <p:cNvSpPr>
            <a:spLocks noGrp="1"/>
          </p:cNvSpPr>
          <p:nvPr>
            <p:ph type="body" sz="quarter" idx="10"/>
          </p:nvPr>
        </p:nvSpPr>
        <p:spPr>
          <a:xfrm>
            <a:off x="1485901" y="2170538"/>
            <a:ext cx="5875235" cy="3651050"/>
          </a:xfrm>
        </p:spPr>
        <p:txBody>
          <a:bodyPr>
            <a:normAutofit fontScale="77500" lnSpcReduction="20000"/>
          </a:bodyPr>
          <a:lstStyle/>
          <a:p>
            <a:pPr marL="0" indent="0" algn="ctr">
              <a:buNone/>
            </a:pPr>
            <a:r>
              <a:rPr lang="en-AU" b="1" dirty="0">
                <a:solidFill>
                  <a:schemeClr val="tx2">
                    <a:lumMod val="60000"/>
                    <a:lumOff val="40000"/>
                  </a:schemeClr>
                </a:solidFill>
              </a:rPr>
              <a:t>Association for Children with a Disability</a:t>
            </a:r>
          </a:p>
          <a:p>
            <a:pPr marL="0" indent="0" algn="ctr">
              <a:buNone/>
            </a:pPr>
            <a:endParaRPr lang="en-AU" sz="750" b="1" dirty="0">
              <a:solidFill>
                <a:schemeClr val="tx2">
                  <a:lumMod val="60000"/>
                  <a:lumOff val="40000"/>
                </a:schemeClr>
              </a:solidFill>
            </a:endParaRPr>
          </a:p>
          <a:p>
            <a:pPr marL="0" indent="0" algn="ctr">
              <a:buNone/>
            </a:pPr>
            <a:r>
              <a:rPr lang="en-AU" b="1" dirty="0">
                <a:solidFill>
                  <a:schemeClr val="accent4">
                    <a:lumMod val="75000"/>
                  </a:schemeClr>
                </a:solidFill>
              </a:rPr>
              <a:t>My Care Space</a:t>
            </a:r>
          </a:p>
          <a:p>
            <a:pPr marL="0" indent="0" algn="ctr">
              <a:buNone/>
            </a:pPr>
            <a:endParaRPr lang="en-AU" sz="750" b="1" dirty="0">
              <a:solidFill>
                <a:schemeClr val="accent4">
                  <a:lumMod val="75000"/>
                </a:schemeClr>
              </a:solidFill>
            </a:endParaRPr>
          </a:p>
          <a:p>
            <a:pPr marL="0" indent="0" algn="ctr">
              <a:buNone/>
            </a:pPr>
            <a:r>
              <a:rPr lang="en-AU" b="1" dirty="0">
                <a:solidFill>
                  <a:srgbClr val="C00000"/>
                </a:solidFill>
              </a:rPr>
              <a:t>Carers Victoria</a:t>
            </a:r>
          </a:p>
          <a:p>
            <a:pPr marL="0" indent="0" algn="ctr">
              <a:buNone/>
            </a:pPr>
            <a:endParaRPr lang="en-AU" sz="750" b="1" dirty="0">
              <a:solidFill>
                <a:srgbClr val="C00000"/>
              </a:solidFill>
            </a:endParaRPr>
          </a:p>
          <a:p>
            <a:pPr marL="0" indent="0" algn="ctr">
              <a:buNone/>
            </a:pPr>
            <a:r>
              <a:rPr lang="en-AU" b="1" dirty="0">
                <a:solidFill>
                  <a:srgbClr val="002060"/>
                </a:solidFill>
              </a:rPr>
              <a:t>Disability Gateway</a:t>
            </a:r>
          </a:p>
          <a:p>
            <a:pPr marL="0" indent="0" algn="ctr">
              <a:buNone/>
            </a:pPr>
            <a:endParaRPr lang="en-AU" sz="750" b="1" dirty="0">
              <a:solidFill>
                <a:srgbClr val="C00000"/>
              </a:solidFill>
            </a:endParaRPr>
          </a:p>
          <a:p>
            <a:pPr marL="0" indent="0" algn="ctr">
              <a:buNone/>
            </a:pPr>
            <a:r>
              <a:rPr lang="en-AU" b="1" dirty="0">
                <a:solidFill>
                  <a:schemeClr val="accent6">
                    <a:lumMod val="75000"/>
                  </a:schemeClr>
                </a:solidFill>
              </a:rPr>
              <a:t>Key Assets</a:t>
            </a:r>
          </a:p>
          <a:p>
            <a:pPr marL="0" indent="0" algn="ctr">
              <a:buNone/>
            </a:pPr>
            <a:endParaRPr lang="en-AU" sz="750" b="1" dirty="0">
              <a:solidFill>
                <a:srgbClr val="C00000"/>
              </a:solidFill>
            </a:endParaRPr>
          </a:p>
          <a:p>
            <a:pPr marL="0" indent="0" algn="ctr">
              <a:buNone/>
            </a:pPr>
            <a:r>
              <a:rPr lang="en-AU" b="1" dirty="0" err="1">
                <a:solidFill>
                  <a:schemeClr val="tx1">
                    <a:lumMod val="65000"/>
                    <a:lumOff val="35000"/>
                  </a:schemeClr>
                </a:solidFill>
              </a:rPr>
              <a:t>OzChild</a:t>
            </a:r>
            <a:endParaRPr lang="en-AU" b="1" dirty="0">
              <a:solidFill>
                <a:schemeClr val="tx1">
                  <a:lumMod val="65000"/>
                  <a:lumOff val="35000"/>
                </a:schemeClr>
              </a:solidFill>
            </a:endParaRPr>
          </a:p>
          <a:p>
            <a:pPr marL="0" indent="0" algn="ctr">
              <a:buNone/>
            </a:pPr>
            <a:endParaRPr lang="en-AU" sz="825" b="1" dirty="0">
              <a:solidFill>
                <a:schemeClr val="tx1">
                  <a:lumMod val="65000"/>
                  <a:lumOff val="35000"/>
                </a:schemeClr>
              </a:solidFill>
            </a:endParaRPr>
          </a:p>
          <a:p>
            <a:pPr marL="0" indent="0" algn="ctr">
              <a:buNone/>
            </a:pPr>
            <a:r>
              <a:rPr lang="en-AU" b="1" dirty="0">
                <a:solidFill>
                  <a:schemeClr val="accent1">
                    <a:lumMod val="75000"/>
                  </a:schemeClr>
                </a:solidFill>
              </a:rPr>
              <a:t>Raisingchildren.net.au</a:t>
            </a:r>
          </a:p>
          <a:p>
            <a:pPr marL="0" indent="0" algn="ctr">
              <a:buNone/>
            </a:pPr>
            <a:endParaRPr lang="en-AU" b="1" dirty="0">
              <a:solidFill>
                <a:srgbClr val="C00000"/>
              </a:solidFill>
            </a:endParaRPr>
          </a:p>
          <a:p>
            <a:pPr marL="0" indent="0" algn="ctr">
              <a:buNone/>
            </a:pPr>
            <a:endParaRPr lang="en-AU" sz="750" b="1" dirty="0">
              <a:solidFill>
                <a:srgbClr val="C00000"/>
              </a:solidFill>
            </a:endParaRPr>
          </a:p>
        </p:txBody>
      </p:sp>
    </p:spTree>
    <p:custDataLst>
      <p:tags r:id="rId1"/>
    </p:custDataLst>
    <p:extLst>
      <p:ext uri="{BB962C8B-B14F-4D97-AF65-F5344CB8AC3E}">
        <p14:creationId xmlns:p14="http://schemas.microsoft.com/office/powerpoint/2010/main" val="267596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51216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590764" y="1512168"/>
            <a:ext cx="4553236" cy="5345832"/>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3200" b="1" dirty="0">
                <a:solidFill>
                  <a:schemeClr val="bg1"/>
                </a:solidFill>
              </a:rPr>
              <a:t>Types of supports</a:t>
            </a:r>
            <a:endParaRPr lang="en-AU" dirty="0"/>
          </a:p>
        </p:txBody>
      </p:sp>
      <p:sp>
        <p:nvSpPr>
          <p:cNvPr id="4" name="Text Placeholder 3"/>
          <p:cNvSpPr>
            <a:spLocks noGrp="1"/>
          </p:cNvSpPr>
          <p:nvPr>
            <p:ph type="body" sz="quarter" idx="10"/>
          </p:nvPr>
        </p:nvSpPr>
        <p:spPr>
          <a:xfrm>
            <a:off x="318356" y="1716977"/>
            <a:ext cx="8507288" cy="4690515"/>
          </a:xfrm>
          <a:prstGeom prst="rect">
            <a:avLst/>
          </a:prstGeom>
        </p:spPr>
        <p:txBody>
          <a:bodyPr wrap="square">
            <a:noAutofit/>
          </a:bodyPr>
          <a:lstStyle/>
          <a:p>
            <a:pPr marL="0" indent="0" algn="ctr">
              <a:buNone/>
            </a:pPr>
            <a:endParaRPr lang="en-AU" sz="1100" dirty="0">
              <a:solidFill>
                <a:schemeClr val="accent1">
                  <a:lumMod val="50000"/>
                </a:schemeClr>
              </a:solidFill>
            </a:endParaRPr>
          </a:p>
          <a:p>
            <a:pPr marL="0" indent="0" algn="ctr">
              <a:buNone/>
            </a:pPr>
            <a:r>
              <a:rPr lang="en-AU" sz="3600" dirty="0" err="1">
                <a:solidFill>
                  <a:schemeClr val="accent1">
                    <a:lumMod val="50000"/>
                  </a:schemeClr>
                </a:solidFill>
              </a:rPr>
              <a:t>Pssst</a:t>
            </a:r>
            <a:r>
              <a:rPr lang="en-AU" sz="3600" dirty="0">
                <a:solidFill>
                  <a:schemeClr val="accent1">
                    <a:lumMod val="50000"/>
                  </a:schemeClr>
                </a:solidFill>
              </a:rPr>
              <a:t>…</a:t>
            </a:r>
          </a:p>
          <a:p>
            <a:pPr marL="0" indent="0" algn="ctr">
              <a:buNone/>
            </a:pPr>
            <a:endParaRPr lang="en-AU" sz="3600" dirty="0">
              <a:solidFill>
                <a:schemeClr val="accent1">
                  <a:lumMod val="50000"/>
                </a:schemeClr>
              </a:solidFill>
            </a:endParaRPr>
          </a:p>
          <a:p>
            <a:pPr marL="0" indent="0" algn="ctr">
              <a:buNone/>
            </a:pPr>
            <a:r>
              <a:rPr lang="en-AU" sz="3600" dirty="0">
                <a:solidFill>
                  <a:schemeClr val="accent1">
                    <a:lumMod val="50000"/>
                  </a:schemeClr>
                </a:solidFill>
              </a:rPr>
              <a:t>…do you use the phrase:</a:t>
            </a:r>
          </a:p>
          <a:p>
            <a:pPr marL="0" indent="0" algn="ctr">
              <a:buNone/>
            </a:pPr>
            <a:r>
              <a:rPr lang="en-AU" sz="3600" dirty="0">
                <a:solidFill>
                  <a:schemeClr val="accent1">
                    <a:lumMod val="50000"/>
                  </a:schemeClr>
                </a:solidFill>
              </a:rPr>
              <a:t>“above and beyond parental responsibility?”</a:t>
            </a:r>
          </a:p>
          <a:p>
            <a:pPr marL="514350" indent="-514350" algn="ctr">
              <a:buAutoNum type="arabicPeriod"/>
            </a:pPr>
            <a:endParaRPr lang="en-AU" sz="3600" dirty="0">
              <a:solidFill>
                <a:schemeClr val="accent1">
                  <a:lumMod val="50000"/>
                </a:schemeClr>
              </a:solidFill>
            </a:endParaRPr>
          </a:p>
          <a:p>
            <a:pPr marL="514350" indent="-514350" algn="ctr">
              <a:buAutoNum type="arabicPeriod"/>
            </a:pPr>
            <a:endParaRPr lang="en-AU" sz="3600" dirty="0">
              <a:solidFill>
                <a:schemeClr val="accent1">
                  <a:lumMod val="50000"/>
                </a:schemeClr>
              </a:solidFill>
            </a:endParaRPr>
          </a:p>
          <a:p>
            <a:pPr marL="0" indent="0" algn="ctr">
              <a:buNone/>
            </a:pPr>
            <a:endParaRPr lang="en-AU" sz="3600" dirty="0">
              <a:solidFill>
                <a:schemeClr val="accent1">
                  <a:lumMod val="50000"/>
                </a:schemeClr>
              </a:solidFill>
            </a:endParaRPr>
          </a:p>
        </p:txBody>
      </p:sp>
      <p:sp>
        <p:nvSpPr>
          <p:cNvPr id="6" name="Rectangle 5"/>
          <p:cNvSpPr/>
          <p:nvPr/>
        </p:nvSpPr>
        <p:spPr>
          <a:xfrm>
            <a:off x="-108520" y="1268760"/>
            <a:ext cx="9433048" cy="3600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945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9847EB-6949-411F-834E-8CDD370BED89}"/>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19F81DCC-4E2C-4651-97B5-32E42E5E908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A857EAD1-228E-49D0-BDB5-79ABC50C0B9F}"/>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 Placeholder 2">
            <a:extLst>
              <a:ext uri="{FF2B5EF4-FFF2-40B4-BE49-F238E27FC236}">
                <a16:creationId xmlns:a16="http://schemas.microsoft.com/office/drawing/2014/main" id="{692FE1DB-11AA-426F-85E3-857A830BC473}"/>
              </a:ext>
            </a:extLst>
          </p:cNvPr>
          <p:cNvSpPr txBox="1">
            <a:spLocks/>
          </p:cNvSpPr>
          <p:nvPr/>
        </p:nvSpPr>
        <p:spPr>
          <a:xfrm>
            <a:off x="357917" y="1355853"/>
            <a:ext cx="8428166" cy="47041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i="1" dirty="0">
              <a:solidFill>
                <a:schemeClr val="tx2">
                  <a:lumMod val="75000"/>
                </a:schemeClr>
              </a:solidFill>
            </a:endParaRPr>
          </a:p>
          <a:p>
            <a:pPr algn="ctr">
              <a:buFont typeface="Arial" charset="0"/>
              <a:buChar char="•"/>
            </a:pPr>
            <a:endParaRPr lang="en-AU" dirty="0">
              <a:solidFill>
                <a:schemeClr val="tx2">
                  <a:lumMod val="75000"/>
                </a:schemeClr>
              </a:solidFill>
            </a:endParaRPr>
          </a:p>
          <a:p>
            <a:pPr algn="ctr">
              <a:buFont typeface="Arial" charset="0"/>
              <a:buChar char="•"/>
            </a:pPr>
            <a:endParaRPr lang="en-AU" dirty="0">
              <a:solidFill>
                <a:schemeClr val="tx2">
                  <a:lumMod val="75000"/>
                </a:schemeClr>
              </a:solidFill>
            </a:endParaRPr>
          </a:p>
          <a:p>
            <a:pPr algn="ctr">
              <a:buFont typeface="Arial" charset="0"/>
              <a:buChar char="•"/>
            </a:pPr>
            <a:endParaRPr lang="en-AU" dirty="0">
              <a:solidFill>
                <a:schemeClr val="tx2">
                  <a:lumMod val="75000"/>
                </a:schemeClr>
              </a:solidFill>
            </a:endParaRPr>
          </a:p>
        </p:txBody>
      </p:sp>
      <p:sp>
        <p:nvSpPr>
          <p:cNvPr id="5" name="Title 1">
            <a:extLst>
              <a:ext uri="{FF2B5EF4-FFF2-40B4-BE49-F238E27FC236}">
                <a16:creationId xmlns:a16="http://schemas.microsoft.com/office/drawing/2014/main" id="{D32A19D9-0645-B988-AB12-1992E4F20558}"/>
              </a:ext>
            </a:extLst>
          </p:cNvPr>
          <p:cNvSpPr txBox="1">
            <a:spLocks/>
          </p:cNvSpPr>
          <p:nvPr/>
        </p:nvSpPr>
        <p:spPr>
          <a:xfrm>
            <a:off x="425179" y="-56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In the words of the NDIS</a:t>
            </a:r>
          </a:p>
        </p:txBody>
      </p:sp>
      <p:sp>
        <p:nvSpPr>
          <p:cNvPr id="13" name="TextBox 12">
            <a:extLst>
              <a:ext uri="{FF2B5EF4-FFF2-40B4-BE49-F238E27FC236}">
                <a16:creationId xmlns:a16="http://schemas.microsoft.com/office/drawing/2014/main" id="{D5021FFA-E00B-C6D4-3A19-0975E6DCD99D}"/>
              </a:ext>
            </a:extLst>
          </p:cNvPr>
          <p:cNvSpPr txBox="1"/>
          <p:nvPr/>
        </p:nvSpPr>
        <p:spPr>
          <a:xfrm>
            <a:off x="611560" y="1988840"/>
            <a:ext cx="8043219" cy="4401205"/>
          </a:xfrm>
          <a:prstGeom prst="rect">
            <a:avLst/>
          </a:prstGeom>
          <a:noFill/>
        </p:spPr>
        <p:txBody>
          <a:bodyPr wrap="square">
            <a:spAutoFit/>
          </a:bodyPr>
          <a:lstStyle/>
          <a:p>
            <a:r>
              <a:rPr lang="en-US" sz="2800" dirty="0">
                <a:solidFill>
                  <a:srgbClr val="002060"/>
                </a:solidFill>
              </a:rPr>
              <a:t>“…We consider the benefits you may get from your informal supports. For example, your family and friends may be more effective at helping you meet other people, or helping to build your social skills, than paid supports can.” </a:t>
            </a:r>
          </a:p>
          <a:p>
            <a:endParaRPr lang="en-US" sz="2800" dirty="0"/>
          </a:p>
          <a:p>
            <a:r>
              <a:rPr lang="en-US" sz="2800" dirty="0">
                <a:solidFill>
                  <a:srgbClr val="820E66"/>
                </a:solidFill>
              </a:rPr>
              <a:t>“We consider if we can help these relationships so that you get the support you need. For example, we may be able to fund training for your informal supports, so they can help you build your skills.”</a:t>
            </a:r>
            <a:endParaRPr lang="en-AU" sz="2800" dirty="0">
              <a:solidFill>
                <a:srgbClr val="820E66"/>
              </a:solidFill>
            </a:endParaRPr>
          </a:p>
        </p:txBody>
      </p:sp>
    </p:spTree>
    <p:custDataLst>
      <p:tags r:id="rId1"/>
    </p:custDataLst>
    <p:extLst>
      <p:ext uri="{BB962C8B-B14F-4D97-AF65-F5344CB8AC3E}">
        <p14:creationId xmlns:p14="http://schemas.microsoft.com/office/powerpoint/2010/main" val="165266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0764" y="1512168"/>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DFF69EF8-40B0-482B-83B6-069819BAF8FC}"/>
              </a:ext>
            </a:extLst>
          </p:cNvPr>
          <p:cNvGrpSpPr/>
          <p:nvPr/>
        </p:nvGrpSpPr>
        <p:grpSpPr>
          <a:xfrm>
            <a:off x="-180528" y="-459432"/>
            <a:ext cx="9404944" cy="2079430"/>
            <a:chOff x="1331640" y="6569999"/>
            <a:chExt cx="9368791" cy="2049316"/>
          </a:xfrm>
        </p:grpSpPr>
        <p:pic>
          <p:nvPicPr>
            <p:cNvPr id="14" name="Picture 13">
              <a:extLst>
                <a:ext uri="{FF2B5EF4-FFF2-40B4-BE49-F238E27FC236}">
                  <a16:creationId xmlns:a16="http://schemas.microsoft.com/office/drawing/2014/main" id="{A9288137-AD8A-4564-A1CD-0A1132E8578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7" name="Rectangle 16">
              <a:extLst>
                <a:ext uri="{FF2B5EF4-FFF2-40B4-BE49-F238E27FC236}">
                  <a16:creationId xmlns:a16="http://schemas.microsoft.com/office/drawing/2014/main" id="{3CC37C7D-3BCC-4B1C-8BB3-51FF898A7102}"/>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p:cNvSpPr/>
          <p:nvPr/>
        </p:nvSpPr>
        <p:spPr>
          <a:xfrm>
            <a:off x="179512" y="4652810"/>
            <a:ext cx="8784976" cy="2079430"/>
          </a:xfrm>
          <a:prstGeom prst="rect">
            <a:avLst/>
          </a:prstGeom>
          <a:solidFill>
            <a:srgbClr val="211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457200" y="125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Developing goals in the Plan</a:t>
            </a:r>
            <a:endParaRPr lang="en-AU" dirty="0"/>
          </a:p>
        </p:txBody>
      </p:sp>
      <p:sp>
        <p:nvSpPr>
          <p:cNvPr id="7" name="Rectangle 6"/>
          <p:cNvSpPr/>
          <p:nvPr/>
        </p:nvSpPr>
        <p:spPr>
          <a:xfrm>
            <a:off x="640172" y="5589240"/>
            <a:ext cx="8352916" cy="430887"/>
          </a:xfrm>
          <a:prstGeom prst="rect">
            <a:avLst/>
          </a:prstGeom>
        </p:spPr>
        <p:txBody>
          <a:bodyPr wrap="square" anchor="ctr">
            <a:noAutofit/>
          </a:bodyPr>
          <a:lstStyle/>
          <a:p>
            <a:r>
              <a:rPr lang="en-AU" sz="2200" b="1" dirty="0">
                <a:solidFill>
                  <a:schemeClr val="bg1"/>
                </a:solidFill>
              </a:rPr>
              <a:t>Section 34 (a) of the NDIS Act says that, in order to fund a support:</a:t>
            </a:r>
          </a:p>
          <a:p>
            <a:endParaRPr lang="en-AU" sz="2200" b="1" dirty="0">
              <a:solidFill>
                <a:schemeClr val="bg1"/>
              </a:solidFill>
            </a:endParaRPr>
          </a:p>
          <a:p>
            <a:r>
              <a:rPr lang="en-US" sz="2200" b="1" dirty="0">
                <a:solidFill>
                  <a:schemeClr val="bg1"/>
                </a:solidFill>
              </a:rPr>
              <a:t>“the support will assist the participant to pursue the goals, objectives and aspirations included in the participant’s statement of goals and aspirations”</a:t>
            </a:r>
            <a:endParaRPr lang="en-AU" sz="2200" b="1" dirty="0">
              <a:solidFill>
                <a:schemeClr val="bg1"/>
              </a:solidFill>
            </a:endParaRPr>
          </a:p>
          <a:p>
            <a:r>
              <a:rPr lang="en-AU" sz="2200" dirty="0">
                <a:solidFill>
                  <a:schemeClr val="bg1"/>
                </a:solidFill>
              </a:rPr>
              <a:t> </a:t>
            </a:r>
          </a:p>
        </p:txBody>
      </p:sp>
      <p:sp>
        <p:nvSpPr>
          <p:cNvPr id="10" name="Text Placeholder 2"/>
          <p:cNvSpPr txBox="1">
            <a:spLocks/>
          </p:cNvSpPr>
          <p:nvPr/>
        </p:nvSpPr>
        <p:spPr>
          <a:xfrm>
            <a:off x="1423018" y="1935655"/>
            <a:ext cx="6335491" cy="2911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b="1" dirty="0">
                <a:solidFill>
                  <a:schemeClr val="tx2">
                    <a:lumMod val="75000"/>
                  </a:schemeClr>
                </a:solidFill>
              </a:rPr>
              <a:t>The NDIS ‘Our Guidelines’ page says the NDIS will only fund a support if:</a:t>
            </a:r>
          </a:p>
          <a:p>
            <a:pPr marL="0" indent="0">
              <a:buFont typeface="Arial" panose="020B0604020202020204" pitchFamily="34" charset="0"/>
              <a:buNone/>
            </a:pPr>
            <a:endParaRPr lang="en-AU" sz="2400" b="1" dirty="0">
              <a:solidFill>
                <a:schemeClr val="tx2">
                  <a:lumMod val="75000"/>
                </a:schemeClr>
              </a:solidFill>
            </a:endParaRPr>
          </a:p>
          <a:p>
            <a:pPr marL="0" indent="0">
              <a:buNone/>
            </a:pPr>
            <a:r>
              <a:rPr lang="en-AU" sz="2400" b="1" dirty="0">
                <a:solidFill>
                  <a:schemeClr val="tx2">
                    <a:lumMod val="75000"/>
                  </a:schemeClr>
                </a:solidFill>
              </a:rPr>
              <a:t>	“…</a:t>
            </a:r>
            <a:r>
              <a:rPr lang="en-US" sz="2400" b="1" dirty="0">
                <a:solidFill>
                  <a:schemeClr val="tx2">
                    <a:lumMod val="75000"/>
                  </a:schemeClr>
                </a:solidFill>
              </a:rPr>
              <a:t>the support will help you pursue </a:t>
            </a:r>
          </a:p>
          <a:p>
            <a:pPr marL="0" indent="0">
              <a:buNone/>
            </a:pPr>
            <a:r>
              <a:rPr lang="en-US" sz="2400" b="1" dirty="0">
                <a:solidFill>
                  <a:schemeClr val="tx2">
                    <a:lumMod val="75000"/>
                  </a:schemeClr>
                </a:solidFill>
              </a:rPr>
              <a:t>	your goals and aspirations” </a:t>
            </a:r>
          </a:p>
          <a:p>
            <a:pPr marL="0" indent="0">
              <a:buNone/>
            </a:pPr>
            <a:endParaRPr lang="en-US" sz="2400" dirty="0">
              <a:solidFill>
                <a:schemeClr val="tx2">
                  <a:lumMod val="75000"/>
                </a:schemeClr>
              </a:solidFill>
            </a:endParaRPr>
          </a:p>
        </p:txBody>
      </p:sp>
      <p:sp>
        <p:nvSpPr>
          <p:cNvPr id="16" name="Oval 15"/>
          <p:cNvSpPr/>
          <p:nvPr/>
        </p:nvSpPr>
        <p:spPr>
          <a:xfrm>
            <a:off x="2411760" y="5589240"/>
            <a:ext cx="4942860" cy="765808"/>
          </a:xfrm>
          <a:prstGeom prst="ellipse">
            <a:avLst/>
          </a:prstGeom>
          <a:noFill/>
          <a:ln>
            <a:solidFill>
              <a:srgbClr val="FFFF00">
                <a:alpha val="34000"/>
              </a:srgbClr>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3803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90764" y="1512168"/>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DFF69EF8-40B0-482B-83B6-069819BAF8FC}"/>
              </a:ext>
            </a:extLst>
          </p:cNvPr>
          <p:cNvGrpSpPr/>
          <p:nvPr/>
        </p:nvGrpSpPr>
        <p:grpSpPr>
          <a:xfrm>
            <a:off x="-180528" y="-459432"/>
            <a:ext cx="9404944" cy="2079430"/>
            <a:chOff x="1331640" y="6569999"/>
            <a:chExt cx="9368791" cy="2049316"/>
          </a:xfrm>
        </p:grpSpPr>
        <p:pic>
          <p:nvPicPr>
            <p:cNvPr id="14" name="Picture 13">
              <a:extLst>
                <a:ext uri="{FF2B5EF4-FFF2-40B4-BE49-F238E27FC236}">
                  <a16:creationId xmlns:a16="http://schemas.microsoft.com/office/drawing/2014/main" id="{A9288137-AD8A-4564-A1CD-0A1132E8578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7" name="Rectangle 16">
              <a:extLst>
                <a:ext uri="{FF2B5EF4-FFF2-40B4-BE49-F238E27FC236}">
                  <a16:creationId xmlns:a16="http://schemas.microsoft.com/office/drawing/2014/main" id="{3CC37C7D-3BCC-4B1C-8BB3-51FF898A7102}"/>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p:cNvSpPr/>
          <p:nvPr/>
        </p:nvSpPr>
        <p:spPr>
          <a:xfrm>
            <a:off x="323528" y="2348880"/>
            <a:ext cx="4104456" cy="3888432"/>
          </a:xfrm>
          <a:prstGeom prst="rect">
            <a:avLst/>
          </a:prstGeom>
          <a:solidFill>
            <a:srgbClr val="211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2"/>
          <p:cNvSpPr>
            <a:spLocks noGrp="1"/>
          </p:cNvSpPr>
          <p:nvPr>
            <p:ph type="body" sz="quarter" idx="10"/>
          </p:nvPr>
        </p:nvSpPr>
        <p:spPr>
          <a:xfrm>
            <a:off x="457200" y="2493989"/>
            <a:ext cx="3945216" cy="1943123"/>
          </a:xfrm>
        </p:spPr>
        <p:txBody>
          <a:bodyPr>
            <a:normAutofit/>
          </a:bodyPr>
          <a:lstStyle/>
          <a:p>
            <a:pPr marL="0" indent="0">
              <a:buNone/>
            </a:pPr>
            <a:r>
              <a:rPr lang="en-AU" sz="2200" dirty="0">
                <a:solidFill>
                  <a:schemeClr val="bg1"/>
                </a:solidFill>
              </a:rPr>
              <a:t>Every dollar in an NDIS plan needs to be used in a way that links to </a:t>
            </a:r>
            <a:r>
              <a:rPr lang="en-AU" sz="2200" b="1" dirty="0">
                <a:solidFill>
                  <a:schemeClr val="bg1"/>
                </a:solidFill>
              </a:rPr>
              <a:t>a goal as it is written in the plan</a:t>
            </a:r>
            <a:r>
              <a:rPr lang="en-AU" sz="2200" dirty="0">
                <a:solidFill>
                  <a:schemeClr val="bg1"/>
                </a:solidFill>
              </a:rPr>
              <a:t>. </a:t>
            </a:r>
          </a:p>
        </p:txBody>
      </p:sp>
      <p:sp>
        <p:nvSpPr>
          <p:cNvPr id="5" name="Title 1"/>
          <p:cNvSpPr txBox="1">
            <a:spLocks/>
          </p:cNvSpPr>
          <p:nvPr/>
        </p:nvSpPr>
        <p:spPr>
          <a:xfrm>
            <a:off x="457200" y="125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Developing goals in the Plan</a:t>
            </a:r>
            <a:endParaRPr lang="en-AU" dirty="0"/>
          </a:p>
        </p:txBody>
      </p:sp>
      <p:sp>
        <p:nvSpPr>
          <p:cNvPr id="6" name="Rectangle 5"/>
          <p:cNvSpPr/>
          <p:nvPr/>
        </p:nvSpPr>
        <p:spPr>
          <a:xfrm>
            <a:off x="4572000" y="2204864"/>
            <a:ext cx="4114800" cy="4493538"/>
          </a:xfrm>
          <a:prstGeom prst="rect">
            <a:avLst/>
          </a:prstGeom>
        </p:spPr>
        <p:txBody>
          <a:bodyPr wrap="square">
            <a:noAutofit/>
          </a:bodyPr>
          <a:lstStyle/>
          <a:p>
            <a:pPr algn="r"/>
            <a:r>
              <a:rPr lang="en-AU" sz="2200" dirty="0">
                <a:solidFill>
                  <a:srgbClr val="660033"/>
                </a:solidFill>
              </a:rPr>
              <a:t>The goal ‘to spend more time in the local community, and to become more confident and independent’ is better than ‘to attend my day program’.</a:t>
            </a:r>
          </a:p>
          <a:p>
            <a:pPr algn="r"/>
            <a:endParaRPr lang="en-AU" sz="2200" dirty="0">
              <a:solidFill>
                <a:srgbClr val="660033"/>
              </a:solidFill>
            </a:endParaRPr>
          </a:p>
          <a:p>
            <a:pPr algn="r"/>
            <a:r>
              <a:rPr lang="en-AU" sz="2200" dirty="0">
                <a:solidFill>
                  <a:srgbClr val="660033"/>
                </a:solidFill>
              </a:rPr>
              <a:t>The goal ‘to improve my communication and relationships, and be as independent as possible’ is better than </a:t>
            </a:r>
          </a:p>
          <a:p>
            <a:pPr algn="r"/>
            <a:r>
              <a:rPr lang="en-AU" sz="2200" dirty="0">
                <a:solidFill>
                  <a:srgbClr val="660033"/>
                </a:solidFill>
              </a:rPr>
              <a:t>‘to make good progress with </a:t>
            </a:r>
          </a:p>
          <a:p>
            <a:pPr algn="r"/>
            <a:r>
              <a:rPr lang="en-AU" sz="2200" dirty="0">
                <a:solidFill>
                  <a:srgbClr val="660033"/>
                </a:solidFill>
              </a:rPr>
              <a:t>my speech therapist’ </a:t>
            </a:r>
          </a:p>
          <a:p>
            <a:pPr algn="r"/>
            <a:endParaRPr lang="en-AU" sz="2200" dirty="0">
              <a:solidFill>
                <a:srgbClr val="660033"/>
              </a:solidFill>
            </a:endParaRPr>
          </a:p>
        </p:txBody>
      </p:sp>
      <p:sp>
        <p:nvSpPr>
          <p:cNvPr id="7" name="Rectangle 6"/>
          <p:cNvSpPr/>
          <p:nvPr/>
        </p:nvSpPr>
        <p:spPr>
          <a:xfrm>
            <a:off x="457200" y="4358714"/>
            <a:ext cx="3898776" cy="1446550"/>
          </a:xfrm>
          <a:prstGeom prst="rect">
            <a:avLst/>
          </a:prstGeom>
        </p:spPr>
        <p:txBody>
          <a:bodyPr wrap="square">
            <a:spAutoFit/>
          </a:bodyPr>
          <a:lstStyle/>
          <a:p>
            <a:r>
              <a:rPr lang="en-AU" sz="2200" dirty="0">
                <a:solidFill>
                  <a:schemeClr val="bg1"/>
                </a:solidFill>
              </a:rPr>
              <a:t>Goals should be focused on </a:t>
            </a:r>
            <a:r>
              <a:rPr lang="en-AU" sz="2200" b="1" dirty="0">
                <a:solidFill>
                  <a:schemeClr val="bg1"/>
                </a:solidFill>
              </a:rPr>
              <a:t>outcomes</a:t>
            </a:r>
            <a:r>
              <a:rPr lang="en-AU" sz="2200" dirty="0">
                <a:solidFill>
                  <a:schemeClr val="bg1"/>
                </a:solidFill>
              </a:rPr>
              <a:t> rather than specific supports, and </a:t>
            </a:r>
            <a:r>
              <a:rPr lang="en-AU" sz="2200" b="1" dirty="0">
                <a:solidFill>
                  <a:schemeClr val="bg1"/>
                </a:solidFill>
              </a:rPr>
              <a:t>flexible</a:t>
            </a:r>
            <a:r>
              <a:rPr lang="en-AU" sz="2200" dirty="0">
                <a:solidFill>
                  <a:schemeClr val="bg1"/>
                </a:solidFill>
              </a:rPr>
              <a:t> enough to allow future changes to plans. </a:t>
            </a:r>
          </a:p>
        </p:txBody>
      </p:sp>
      <p:sp>
        <p:nvSpPr>
          <p:cNvPr id="10" name="Text Placeholder 2"/>
          <p:cNvSpPr txBox="1">
            <a:spLocks/>
          </p:cNvSpPr>
          <p:nvPr/>
        </p:nvSpPr>
        <p:spPr>
          <a:xfrm>
            <a:off x="0" y="1752492"/>
            <a:ext cx="9144000" cy="524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400" dirty="0">
                <a:solidFill>
                  <a:schemeClr val="tx2">
                    <a:lumMod val="75000"/>
                  </a:schemeClr>
                </a:solidFill>
              </a:rPr>
              <a:t>Clever goals help your family build flexibility into their plan</a:t>
            </a:r>
            <a:endParaRPr lang="en-AU" dirty="0">
              <a:solidFill>
                <a:schemeClr val="tx2">
                  <a:lumMod val="75000"/>
                </a:schemeClr>
              </a:solidFill>
            </a:endParaRPr>
          </a:p>
        </p:txBody>
      </p:sp>
      <p:sp>
        <p:nvSpPr>
          <p:cNvPr id="15" name="Oval 14"/>
          <p:cNvSpPr/>
          <p:nvPr/>
        </p:nvSpPr>
        <p:spPr>
          <a:xfrm>
            <a:off x="4844872" y="3145536"/>
            <a:ext cx="2022510" cy="621792"/>
          </a:xfrm>
          <a:prstGeom prst="ellipse">
            <a:avLst/>
          </a:prstGeom>
          <a:noFill/>
          <a:ln>
            <a:solidFill>
              <a:srgbClr val="FFFF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6629400" y="4771093"/>
            <a:ext cx="1917192" cy="621792"/>
          </a:xfrm>
          <a:prstGeom prst="ellipse">
            <a:avLst/>
          </a:prstGeom>
          <a:noFill/>
          <a:ln>
            <a:solidFill>
              <a:srgbClr val="FFFF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74329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512168"/>
            <a:ext cx="8856984" cy="5345832"/>
          </a:xfrm>
          <a:prstGeom prst="rect">
            <a:avLst/>
          </a:prstGeom>
          <a:gradFill flip="none" rotWithShape="1">
            <a:gsLst>
              <a:gs pos="0">
                <a:schemeClr val="accent1">
                  <a:lumMod val="60000"/>
                  <a:lumOff val="40000"/>
                  <a:alpha val="31000"/>
                </a:schemeClr>
              </a:gs>
              <a:gs pos="8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8" name="Group 7">
            <a:extLst>
              <a:ext uri="{FF2B5EF4-FFF2-40B4-BE49-F238E27FC236}">
                <a16:creationId xmlns:a16="http://schemas.microsoft.com/office/drawing/2014/main" id="{C27A920D-868E-49E3-A403-F3701405C84A}"/>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411DB2B0-2F81-4B4C-9EA6-99054BF6DD6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CC95AE0B-4F24-4C8C-8841-70E81B318375}"/>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dirty="0">
                <a:solidFill>
                  <a:schemeClr val="bg1"/>
                </a:solidFill>
              </a:rPr>
              <a:t>NDIS funded supports that can reduce the risk </a:t>
            </a:r>
            <a:br>
              <a:rPr lang="en-AU" sz="3200" dirty="0">
                <a:solidFill>
                  <a:schemeClr val="bg1"/>
                </a:solidFill>
              </a:rPr>
            </a:br>
            <a:r>
              <a:rPr lang="en-AU" sz="3200" dirty="0">
                <a:solidFill>
                  <a:schemeClr val="bg1"/>
                </a:solidFill>
              </a:rPr>
              <a:t>of a breakdown of care</a:t>
            </a:r>
            <a:endParaRPr lang="en-AU" sz="3200" dirty="0"/>
          </a:p>
        </p:txBody>
      </p:sp>
      <p:sp>
        <p:nvSpPr>
          <p:cNvPr id="5" name="Rectangle 4"/>
          <p:cNvSpPr/>
          <p:nvPr/>
        </p:nvSpPr>
        <p:spPr>
          <a:xfrm>
            <a:off x="457199" y="1772816"/>
            <a:ext cx="8229599" cy="5216813"/>
          </a:xfrm>
          <a:prstGeom prst="rect">
            <a:avLst/>
          </a:prstGeom>
          <a:noFill/>
        </p:spPr>
        <p:txBody>
          <a:bodyPr wrap="square">
            <a:spAutoFit/>
          </a:bodyPr>
          <a:lstStyle/>
          <a:p>
            <a:pPr algn="ctr"/>
            <a:endParaRPr lang="en-AU" sz="2800" dirty="0"/>
          </a:p>
          <a:p>
            <a:pPr marL="457200" indent="-457200" algn="ctr">
              <a:buFont typeface="Arial" panose="020B0604020202020204" pitchFamily="34" charset="0"/>
              <a:buChar char="•"/>
            </a:pPr>
            <a:r>
              <a:rPr lang="en-AU" sz="2800" dirty="0"/>
              <a:t>Support worker to assist with daily care</a:t>
            </a:r>
          </a:p>
          <a:p>
            <a:pPr marL="171450" indent="-171450" algn="ctr">
              <a:buFont typeface="Arial" panose="020B0604020202020204" pitchFamily="34" charset="0"/>
              <a:buChar char="•"/>
            </a:pPr>
            <a:endParaRPr lang="en-AU" sz="1000" dirty="0"/>
          </a:p>
          <a:p>
            <a:pPr marL="457200" indent="-457200" algn="ctr">
              <a:buFont typeface="Arial" panose="020B0604020202020204" pitchFamily="34" charset="0"/>
              <a:buChar char="•"/>
            </a:pPr>
            <a:r>
              <a:rPr lang="en-AU" sz="2800" dirty="0"/>
              <a:t>Therapies to assist with function and independence </a:t>
            </a:r>
          </a:p>
          <a:p>
            <a:pPr marL="171450" indent="-171450" algn="ctr">
              <a:buFont typeface="Arial" panose="020B0604020202020204" pitchFamily="34" charset="0"/>
              <a:buChar char="•"/>
            </a:pPr>
            <a:endParaRPr lang="en-AU" sz="1000" dirty="0"/>
          </a:p>
          <a:p>
            <a:pPr marL="457200" indent="-457200" algn="ctr">
              <a:buFont typeface="Arial" panose="020B0604020202020204" pitchFamily="34" charset="0"/>
              <a:buChar char="•"/>
            </a:pPr>
            <a:r>
              <a:rPr lang="en-AU" sz="2800" dirty="0"/>
              <a:t>Camps, classes, or vacation activities</a:t>
            </a:r>
          </a:p>
          <a:p>
            <a:pPr marL="171450" indent="-171450" algn="ctr">
              <a:buFont typeface="Arial" panose="020B0604020202020204" pitchFamily="34" charset="0"/>
              <a:buChar char="•"/>
            </a:pPr>
            <a:endParaRPr lang="en-AU" sz="1100" dirty="0"/>
          </a:p>
          <a:p>
            <a:pPr marL="457200" indent="-457200" algn="ctr">
              <a:buFont typeface="Arial" panose="020B0604020202020204" pitchFamily="34" charset="0"/>
              <a:buChar char="•"/>
            </a:pPr>
            <a:r>
              <a:rPr lang="en-AU" sz="2800" b="1" dirty="0"/>
              <a:t>Support Coordination </a:t>
            </a:r>
            <a:r>
              <a:rPr lang="en-AU" sz="2800" dirty="0"/>
              <a:t>and NDIS Plan Management</a:t>
            </a:r>
          </a:p>
          <a:p>
            <a:pPr marL="171450" indent="-171450" algn="ctr">
              <a:buFont typeface="Arial" panose="020B0604020202020204" pitchFamily="34" charset="0"/>
              <a:buChar char="•"/>
            </a:pPr>
            <a:endParaRPr lang="en-AU" sz="1100" dirty="0"/>
          </a:p>
          <a:p>
            <a:pPr marL="457200" indent="-457200" algn="ctr">
              <a:buFont typeface="Arial" panose="020B0604020202020204" pitchFamily="34" charset="0"/>
              <a:buChar char="•"/>
            </a:pPr>
            <a:r>
              <a:rPr lang="en-AU" sz="2800" dirty="0"/>
              <a:t>Counselling and training for child, carer and family members –including family therapy</a:t>
            </a:r>
          </a:p>
          <a:p>
            <a:pPr marL="171450" indent="-171450" algn="ctr">
              <a:buFont typeface="Arial" panose="020B0604020202020204" pitchFamily="34" charset="0"/>
              <a:buChar char="•"/>
            </a:pPr>
            <a:endParaRPr lang="en-AU" sz="1100" dirty="0"/>
          </a:p>
          <a:p>
            <a:pPr marL="457200" indent="-457200" algn="ctr">
              <a:buFont typeface="Arial" panose="020B0604020202020204" pitchFamily="34" charset="0"/>
              <a:buChar char="•"/>
            </a:pPr>
            <a:r>
              <a:rPr lang="en-AU" sz="2800" dirty="0"/>
              <a:t>Positive Behaviour Support Management Plans</a:t>
            </a:r>
          </a:p>
          <a:p>
            <a:pPr algn="ctr"/>
            <a:endParaRPr lang="en-AU" sz="2800" dirty="0"/>
          </a:p>
          <a:p>
            <a:pPr algn="ctr"/>
            <a:endParaRPr lang="en-AU" sz="2800" dirty="0"/>
          </a:p>
        </p:txBody>
      </p:sp>
    </p:spTree>
    <p:custDataLst>
      <p:tags r:id="rId1"/>
    </p:custDataLst>
    <p:extLst>
      <p:ext uri="{BB962C8B-B14F-4D97-AF65-F5344CB8AC3E}">
        <p14:creationId xmlns:p14="http://schemas.microsoft.com/office/powerpoint/2010/main" val="71498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207943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8" name="Rectangle 7"/>
          <p:cNvSpPr/>
          <p:nvPr/>
        </p:nvSpPr>
        <p:spPr>
          <a:xfrm>
            <a:off x="0" y="1512168"/>
            <a:ext cx="9144000" cy="5345832"/>
          </a:xfrm>
          <a:prstGeom prst="rect">
            <a:avLst/>
          </a:prstGeom>
          <a:gradFill flip="none" rotWithShape="1">
            <a:gsLst>
              <a:gs pos="95000">
                <a:schemeClr val="accent4">
                  <a:lumMod val="20000"/>
                  <a:lumOff val="80000"/>
                </a:schemeClr>
              </a:gs>
              <a:gs pos="93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Mainstream systems, family, friends and community, partners in the community (LAC/ECIE), information linkages and capacity building, and NDIS plans are all components of the ILC big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233" y="2216110"/>
            <a:ext cx="4554400" cy="45972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376777" y="2216110"/>
            <a:ext cx="5055844" cy="4597266"/>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29645" t="2594" r="29645" b="54577"/>
          <a:stretch/>
        </p:blipFill>
        <p:spPr bwMode="auto">
          <a:xfrm>
            <a:off x="4020373" y="2380338"/>
            <a:ext cx="1854119" cy="1968974"/>
          </a:xfrm>
          <a:prstGeom prst="ellipse">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00484" y="3248000"/>
            <a:ext cx="2464455" cy="2097846"/>
            <a:chOff x="4242790" y="3248000"/>
            <a:chExt cx="2464455" cy="2097846"/>
          </a:xfrm>
        </p:grpSpPr>
        <p:pic>
          <p:nvPicPr>
            <p:cNvPr id="16" name="Picture 15"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54565" t="21770" r="3128" b="35134"/>
            <a:stretch/>
          </p:blipFill>
          <p:spPr bwMode="auto">
            <a:xfrm>
              <a:off x="4780382" y="3248000"/>
              <a:ext cx="1926863" cy="1981200"/>
            </a:xfrm>
            <a:prstGeom prst="ellipse">
              <a:avLst/>
            </a:prstGeom>
            <a:noFill/>
            <a:effectLst>
              <a:outerShdw blurRad="381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43097" t="34359" r="43518" b="31283"/>
            <a:stretch/>
          </p:blipFill>
          <p:spPr bwMode="auto">
            <a:xfrm>
              <a:off x="4242790" y="3728278"/>
              <a:ext cx="681608" cy="1617568"/>
            </a:xfrm>
            <a:prstGeom prst="flowChartAlternateProcess">
              <a:avLst/>
            </a:prstGeom>
            <a:noFill/>
            <a:effectLst>
              <a:softEdge rad="25400"/>
            </a:effectLst>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rot="2170078">
            <a:off x="5584650" y="2225529"/>
            <a:ext cx="1700219" cy="1015663"/>
          </a:xfrm>
          <a:prstGeom prst="rect">
            <a:avLst/>
          </a:prstGeom>
          <a:noFill/>
          <a:effectLst>
            <a:glow rad="596900">
              <a:schemeClr val="accent4">
                <a:satMod val="175000"/>
                <a:alpha val="57000"/>
              </a:schemeClr>
            </a:glow>
            <a:softEdge rad="165100"/>
          </a:effectLst>
        </p:spPr>
        <p:txBody>
          <a:bodyPr wrap="square" rtlCol="0">
            <a:spAutoFit/>
          </a:bodyPr>
          <a:lstStyle/>
          <a:p>
            <a:pPr algn="ctr"/>
            <a:r>
              <a:rPr lang="en-AU" sz="2000" b="1" dirty="0">
                <a:solidFill>
                  <a:schemeClr val="accent4">
                    <a:lumMod val="75000"/>
                  </a:schemeClr>
                </a:solidFill>
              </a:rPr>
              <a:t>Demarcation of responsibility</a:t>
            </a:r>
            <a:endParaRPr lang="en-AU" sz="2000" b="1" i="1" dirty="0">
              <a:solidFill>
                <a:schemeClr val="accent4">
                  <a:lumMod val="75000"/>
                </a:schemeClr>
              </a:solidFill>
            </a:endParaRPr>
          </a:p>
        </p:txBody>
      </p:sp>
      <p:sp>
        <p:nvSpPr>
          <p:cNvPr id="5" name="Rectangle 4"/>
          <p:cNvSpPr/>
          <p:nvPr/>
        </p:nvSpPr>
        <p:spPr>
          <a:xfrm>
            <a:off x="262703" y="2034876"/>
            <a:ext cx="2877681" cy="4739759"/>
          </a:xfrm>
          <a:prstGeom prst="rect">
            <a:avLst/>
          </a:prstGeom>
        </p:spPr>
        <p:txBody>
          <a:bodyPr wrap="square">
            <a:spAutoFit/>
          </a:bodyPr>
          <a:lstStyle/>
          <a:p>
            <a:r>
              <a:rPr lang="en-AU" sz="2200" b="1" dirty="0">
                <a:solidFill>
                  <a:srgbClr val="002060"/>
                </a:solidFill>
              </a:rPr>
              <a:t>The NDIS does not fund:</a:t>
            </a:r>
          </a:p>
          <a:p>
            <a:endParaRPr lang="en-AU" sz="800" b="1" dirty="0">
              <a:solidFill>
                <a:srgbClr val="002060"/>
              </a:solidFill>
            </a:endParaRPr>
          </a:p>
          <a:p>
            <a:pPr marL="342900" indent="-342900">
              <a:buFont typeface="Arial" panose="020B0604020202020204" pitchFamily="34" charset="0"/>
              <a:buChar char="•"/>
            </a:pPr>
            <a:r>
              <a:rPr lang="en-AU" sz="2200" b="1" i="1" dirty="0">
                <a:solidFill>
                  <a:srgbClr val="002060"/>
                </a:solidFill>
              </a:rPr>
              <a:t>General</a:t>
            </a:r>
            <a:r>
              <a:rPr lang="en-AU" sz="2200" b="1" dirty="0">
                <a:solidFill>
                  <a:srgbClr val="002060"/>
                </a:solidFill>
              </a:rPr>
              <a:t> travel</a:t>
            </a:r>
          </a:p>
          <a:p>
            <a:pPr marL="342900" indent="-342900">
              <a:buFont typeface="Arial" panose="020B0604020202020204" pitchFamily="34" charset="0"/>
              <a:buChar char="•"/>
            </a:pPr>
            <a:r>
              <a:rPr lang="en-AU" sz="2200" b="1" i="1" dirty="0">
                <a:solidFill>
                  <a:srgbClr val="002060"/>
                </a:solidFill>
              </a:rPr>
              <a:t>General </a:t>
            </a:r>
            <a:r>
              <a:rPr lang="en-AU" sz="2200" b="1" dirty="0">
                <a:solidFill>
                  <a:srgbClr val="002060"/>
                </a:solidFill>
              </a:rPr>
              <a:t>Education</a:t>
            </a:r>
          </a:p>
          <a:p>
            <a:pPr marL="342900" indent="-342900">
              <a:buFont typeface="Arial" panose="020B0604020202020204" pitchFamily="34" charset="0"/>
              <a:buChar char="•"/>
            </a:pPr>
            <a:r>
              <a:rPr lang="en-AU" sz="2200" b="1" i="1" dirty="0">
                <a:solidFill>
                  <a:srgbClr val="002060"/>
                </a:solidFill>
              </a:rPr>
              <a:t>General </a:t>
            </a:r>
            <a:r>
              <a:rPr lang="en-AU" sz="2200" b="1" dirty="0">
                <a:solidFill>
                  <a:srgbClr val="002060"/>
                </a:solidFill>
              </a:rPr>
              <a:t>Housing</a:t>
            </a:r>
          </a:p>
          <a:p>
            <a:endParaRPr lang="en-AU" sz="800" b="1" dirty="0">
              <a:solidFill>
                <a:srgbClr val="002060"/>
              </a:solidFill>
            </a:endParaRPr>
          </a:p>
          <a:p>
            <a:pPr marL="342900" indent="-342900">
              <a:buFont typeface="Arial" panose="020B0604020202020204" pitchFamily="34" charset="0"/>
              <a:buChar char="•"/>
            </a:pPr>
            <a:r>
              <a:rPr lang="en-AU" sz="2200" b="1" dirty="0">
                <a:solidFill>
                  <a:srgbClr val="002060"/>
                </a:solidFill>
              </a:rPr>
              <a:t>Prescription Medication </a:t>
            </a:r>
          </a:p>
          <a:p>
            <a:pPr marL="342900" indent="-342900">
              <a:buFont typeface="Arial" panose="020B0604020202020204" pitchFamily="34" charset="0"/>
              <a:buChar char="•"/>
            </a:pPr>
            <a:r>
              <a:rPr lang="en-AU" sz="2200" b="1" dirty="0">
                <a:solidFill>
                  <a:srgbClr val="002060"/>
                </a:solidFill>
              </a:rPr>
              <a:t>Surgery</a:t>
            </a:r>
          </a:p>
          <a:p>
            <a:pPr marL="342900" indent="-342900">
              <a:buFont typeface="Arial" panose="020B0604020202020204" pitchFamily="34" charset="0"/>
              <a:buChar char="•"/>
            </a:pPr>
            <a:r>
              <a:rPr lang="en-AU" sz="2200" b="1" dirty="0">
                <a:solidFill>
                  <a:srgbClr val="002060"/>
                </a:solidFill>
              </a:rPr>
              <a:t>Preventative health care</a:t>
            </a:r>
          </a:p>
          <a:p>
            <a:pPr marL="342900" indent="-342900">
              <a:buFont typeface="Arial" panose="020B0604020202020204" pitchFamily="34" charset="0"/>
              <a:buChar char="•"/>
            </a:pPr>
            <a:r>
              <a:rPr lang="en-AU" sz="2200" b="1" dirty="0">
                <a:solidFill>
                  <a:srgbClr val="002060"/>
                </a:solidFill>
              </a:rPr>
              <a:t>Rehabilitation</a:t>
            </a:r>
          </a:p>
          <a:p>
            <a:pPr marL="342900" indent="-342900">
              <a:buFont typeface="Arial" panose="020B0604020202020204" pitchFamily="34" charset="0"/>
              <a:buChar char="•"/>
            </a:pPr>
            <a:r>
              <a:rPr lang="en-AU" sz="2200" b="1" dirty="0">
                <a:solidFill>
                  <a:srgbClr val="002060"/>
                </a:solidFill>
              </a:rPr>
              <a:t>AOD treatment</a:t>
            </a:r>
          </a:p>
          <a:p>
            <a:pPr marL="342900" indent="-342900">
              <a:buFont typeface="Arial" panose="020B0604020202020204" pitchFamily="34" charset="0"/>
              <a:buChar char="•"/>
            </a:pPr>
            <a:endParaRPr lang="en-AU" sz="2200" b="1" dirty="0">
              <a:solidFill>
                <a:srgbClr val="002060"/>
              </a:solidFill>
            </a:endParaRPr>
          </a:p>
        </p:txBody>
      </p:sp>
    </p:spTree>
    <p:custDataLst>
      <p:tags r:id="rId1"/>
    </p:custDataLst>
    <p:extLst>
      <p:ext uri="{BB962C8B-B14F-4D97-AF65-F5344CB8AC3E}">
        <p14:creationId xmlns:p14="http://schemas.microsoft.com/office/powerpoint/2010/main" val="30512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0728"/>
            <a:ext cx="9144000" cy="5904656"/>
          </a:xfrm>
          <a:prstGeom prst="rect">
            <a:avLst/>
          </a:prstGeom>
          <a:gradFill flip="none" rotWithShape="1">
            <a:gsLst>
              <a:gs pos="0">
                <a:schemeClr val="accent1">
                  <a:lumMod val="60000"/>
                  <a:lumOff val="40000"/>
                  <a:alpha val="31000"/>
                </a:schemeClr>
              </a:gs>
              <a:gs pos="8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endParaRPr lang="en-AU" sz="2600" dirty="0">
              <a:solidFill>
                <a:srgbClr val="4F81BD">
                  <a:lumMod val="50000"/>
                </a:srgbClr>
              </a:solidFill>
            </a:endParaRPr>
          </a:p>
          <a:p>
            <a:pPr marL="514350" indent="-514350" algn="ctr">
              <a:spcBef>
                <a:spcPct val="20000"/>
              </a:spcBef>
              <a:buAutoNum type="arabicPeriod"/>
            </a:pPr>
            <a:r>
              <a:rPr lang="en-AU" sz="2600" dirty="0">
                <a:solidFill>
                  <a:srgbClr val="4F81BD">
                    <a:lumMod val="50000"/>
                  </a:srgbClr>
                </a:solidFill>
              </a:rPr>
              <a:t>School reports, incident reports, GP, Paediatrician, service refusal, accounts of behaviour from support workers (or high turnover of workers)</a:t>
            </a:r>
          </a:p>
          <a:p>
            <a:pPr marL="514350" indent="-514350" algn="ctr">
              <a:spcBef>
                <a:spcPct val="20000"/>
              </a:spcBef>
              <a:buAutoNum type="arabicPeriod"/>
            </a:pPr>
            <a:endParaRPr lang="en-AU" sz="1000" dirty="0">
              <a:solidFill>
                <a:srgbClr val="4F81BD">
                  <a:lumMod val="50000"/>
                </a:srgbClr>
              </a:solidFill>
            </a:endParaRPr>
          </a:p>
          <a:p>
            <a:pPr marL="514350" indent="-514350" algn="ctr">
              <a:spcBef>
                <a:spcPct val="20000"/>
              </a:spcBef>
              <a:buAutoNum type="arabicPeriod"/>
            </a:pPr>
            <a:r>
              <a:rPr lang="en-AU" sz="2600" dirty="0">
                <a:solidFill>
                  <a:srgbClr val="4F81BD">
                    <a:lumMod val="50000"/>
                  </a:srgbClr>
                </a:solidFill>
              </a:rPr>
              <a:t>These should show behaviour that has harmed self or others, and that there is a risk to safety without intervention</a:t>
            </a:r>
          </a:p>
          <a:p>
            <a:pPr marL="514350" indent="-514350" algn="ctr">
              <a:spcBef>
                <a:spcPct val="20000"/>
              </a:spcBef>
              <a:buAutoNum type="arabicPeriod"/>
            </a:pPr>
            <a:endParaRPr lang="en-AU" sz="1000" dirty="0">
              <a:solidFill>
                <a:srgbClr val="4F81BD">
                  <a:lumMod val="50000"/>
                </a:srgbClr>
              </a:solidFill>
            </a:endParaRPr>
          </a:p>
          <a:p>
            <a:pPr lvl="0" algn="ctr">
              <a:spcBef>
                <a:spcPct val="20000"/>
              </a:spcBef>
            </a:pPr>
            <a:r>
              <a:rPr lang="en-AU" sz="2600" dirty="0">
                <a:solidFill>
                  <a:srgbClr val="4F81BD">
                    <a:lumMod val="50000"/>
                  </a:srgbClr>
                </a:solidFill>
              </a:rPr>
              <a:t>3.    At least part of the supporting evidence MUST show how putting support in place now will reduce the chance of the behaviour becoming worse in future</a:t>
            </a:r>
          </a:p>
          <a:p>
            <a:pPr lvl="0" algn="ctr">
              <a:spcBef>
                <a:spcPct val="20000"/>
              </a:spcBef>
            </a:pPr>
            <a:endParaRPr lang="en-AU" sz="1000" dirty="0">
              <a:solidFill>
                <a:srgbClr val="4F81BD">
                  <a:lumMod val="50000"/>
                </a:srgbClr>
              </a:solidFill>
            </a:endParaRPr>
          </a:p>
          <a:p>
            <a:pPr lvl="0" algn="ctr">
              <a:spcBef>
                <a:spcPct val="20000"/>
              </a:spcBef>
            </a:pPr>
            <a:r>
              <a:rPr lang="en-AU" sz="2600" dirty="0">
                <a:solidFill>
                  <a:srgbClr val="4F81BD">
                    <a:lumMod val="50000"/>
                  </a:srgbClr>
                </a:solidFill>
              </a:rPr>
              <a:t>4.     Plan Goals must include words like “improve my relationships” and “understand my emotions and behaviour” for “the safety of myself and the people around me”</a:t>
            </a:r>
          </a:p>
        </p:txBody>
      </p:sp>
      <p:grpSp>
        <p:nvGrpSpPr>
          <p:cNvPr id="8" name="Group 7">
            <a:extLst>
              <a:ext uri="{FF2B5EF4-FFF2-40B4-BE49-F238E27FC236}">
                <a16:creationId xmlns:a16="http://schemas.microsoft.com/office/drawing/2014/main" id="{C27A920D-868E-49E3-A403-F3701405C84A}"/>
              </a:ext>
            </a:extLst>
          </p:cNvPr>
          <p:cNvGrpSpPr/>
          <p:nvPr/>
        </p:nvGrpSpPr>
        <p:grpSpPr>
          <a:xfrm>
            <a:off x="-180528" y="-459432"/>
            <a:ext cx="9404944" cy="1872208"/>
            <a:chOff x="1331640" y="6569999"/>
            <a:chExt cx="9368791" cy="2049316"/>
          </a:xfrm>
        </p:grpSpPr>
        <p:pic>
          <p:nvPicPr>
            <p:cNvPr id="9" name="Picture 8">
              <a:extLst>
                <a:ext uri="{FF2B5EF4-FFF2-40B4-BE49-F238E27FC236}">
                  <a16:creationId xmlns:a16="http://schemas.microsoft.com/office/drawing/2014/main" id="{411DB2B0-2F81-4B4C-9EA6-99054BF6DD6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CC95AE0B-4F24-4C8C-8841-70E81B318375}"/>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What </a:t>
            </a:r>
            <a:r>
              <a:rPr lang="en-AU" sz="3200" b="1" dirty="0">
                <a:solidFill>
                  <a:srgbClr val="FFFF00"/>
                </a:solidFill>
              </a:rPr>
              <a:t>kind of evidence </a:t>
            </a:r>
            <a:r>
              <a:rPr lang="en-AU" sz="3200" b="1" dirty="0">
                <a:solidFill>
                  <a:schemeClr val="bg1"/>
                </a:solidFill>
              </a:rPr>
              <a:t>will lead the NDIS to fund Behaviour Management Supports?</a:t>
            </a:r>
            <a:endParaRPr lang="en-AU" sz="3200" dirty="0"/>
          </a:p>
        </p:txBody>
      </p:sp>
      <p:sp>
        <p:nvSpPr>
          <p:cNvPr id="5" name="Rectangle 4"/>
          <p:cNvSpPr/>
          <p:nvPr/>
        </p:nvSpPr>
        <p:spPr>
          <a:xfrm>
            <a:off x="457199" y="1772816"/>
            <a:ext cx="8229599" cy="1384995"/>
          </a:xfrm>
          <a:prstGeom prst="rect">
            <a:avLst/>
          </a:prstGeom>
          <a:noFill/>
        </p:spPr>
        <p:txBody>
          <a:bodyPr wrap="square">
            <a:spAutoFit/>
          </a:bodyPr>
          <a:lstStyle/>
          <a:p>
            <a:pPr algn="ctr"/>
            <a:endParaRPr lang="en-AU" sz="2800" dirty="0"/>
          </a:p>
          <a:p>
            <a:pPr algn="ctr"/>
            <a:endParaRPr lang="en-AU" sz="2800" dirty="0"/>
          </a:p>
          <a:p>
            <a:pPr algn="ctr"/>
            <a:endParaRPr lang="en-AU" sz="2800" dirty="0"/>
          </a:p>
        </p:txBody>
      </p:sp>
    </p:spTree>
    <p:custDataLst>
      <p:tags r:id="rId1"/>
    </p:custDataLst>
    <p:extLst>
      <p:ext uri="{BB962C8B-B14F-4D97-AF65-F5344CB8AC3E}">
        <p14:creationId xmlns:p14="http://schemas.microsoft.com/office/powerpoint/2010/main" val="17608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512168"/>
            <a:ext cx="8856984" cy="5345832"/>
          </a:xfrm>
          <a:prstGeom prst="rect">
            <a:avLst/>
          </a:prstGeom>
          <a:gradFill flip="none" rotWithShape="1">
            <a:gsLst>
              <a:gs pos="0">
                <a:schemeClr val="accent1">
                  <a:lumMod val="60000"/>
                  <a:lumOff val="40000"/>
                  <a:alpha val="31000"/>
                </a:schemeClr>
              </a:gs>
              <a:gs pos="8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Any history of CFS intervention, incident reports/Justice interactions, school exclusion/refusal</a:t>
            </a:r>
          </a:p>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Risk to self or other family members</a:t>
            </a:r>
          </a:p>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Parents’ own account of what they need to sustain the care of their child</a:t>
            </a:r>
          </a:p>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Independence as a goal for child</a:t>
            </a:r>
          </a:p>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Recommendation from medical professional to do with camps, socialisation, independence</a:t>
            </a:r>
          </a:p>
          <a:p>
            <a:pPr marL="514350" lvl="0" indent="-514350" algn="ctr">
              <a:spcBef>
                <a:spcPct val="20000"/>
              </a:spcBef>
              <a:spcAft>
                <a:spcPts val="1200"/>
              </a:spcAft>
              <a:buFont typeface="Arial" panose="020B0604020202020204" pitchFamily="34" charset="0"/>
              <a:buAutoNum type="arabicPeriod"/>
            </a:pPr>
            <a:r>
              <a:rPr lang="en-AU" sz="2600" dirty="0">
                <a:solidFill>
                  <a:srgbClr val="4F81BD">
                    <a:lumMod val="50000"/>
                  </a:srgbClr>
                </a:solidFill>
              </a:rPr>
              <a:t>Counsellor’s reports, Social worker assessment</a:t>
            </a:r>
          </a:p>
        </p:txBody>
      </p:sp>
      <p:grpSp>
        <p:nvGrpSpPr>
          <p:cNvPr id="8" name="Group 7">
            <a:extLst>
              <a:ext uri="{FF2B5EF4-FFF2-40B4-BE49-F238E27FC236}">
                <a16:creationId xmlns:a16="http://schemas.microsoft.com/office/drawing/2014/main" id="{C27A920D-868E-49E3-A403-F3701405C84A}"/>
              </a:ext>
            </a:extLst>
          </p:cNvPr>
          <p:cNvGrpSpPr/>
          <p:nvPr/>
        </p:nvGrpSpPr>
        <p:grpSpPr>
          <a:xfrm>
            <a:off x="-180528" y="-459432"/>
            <a:ext cx="9404944" cy="2079430"/>
            <a:chOff x="1331640" y="6569999"/>
            <a:chExt cx="9368791" cy="2049316"/>
          </a:xfrm>
        </p:grpSpPr>
        <p:pic>
          <p:nvPicPr>
            <p:cNvPr id="9" name="Picture 8">
              <a:extLst>
                <a:ext uri="{FF2B5EF4-FFF2-40B4-BE49-F238E27FC236}">
                  <a16:creationId xmlns:a16="http://schemas.microsoft.com/office/drawing/2014/main" id="{411DB2B0-2F81-4B4C-9EA6-99054BF6DD6A}"/>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CC95AE0B-4F24-4C8C-8841-70E81B318375}"/>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What kind of evidence will lead the NDIS to fund Respite?</a:t>
            </a:r>
            <a:endParaRPr lang="en-AU" sz="3200" dirty="0"/>
          </a:p>
        </p:txBody>
      </p:sp>
      <p:sp>
        <p:nvSpPr>
          <p:cNvPr id="5" name="Rectangle 4"/>
          <p:cNvSpPr/>
          <p:nvPr/>
        </p:nvSpPr>
        <p:spPr>
          <a:xfrm>
            <a:off x="457199" y="1772816"/>
            <a:ext cx="8229599" cy="1384995"/>
          </a:xfrm>
          <a:prstGeom prst="rect">
            <a:avLst/>
          </a:prstGeom>
          <a:noFill/>
        </p:spPr>
        <p:txBody>
          <a:bodyPr wrap="square">
            <a:spAutoFit/>
          </a:bodyPr>
          <a:lstStyle/>
          <a:p>
            <a:pPr algn="ctr"/>
            <a:endParaRPr lang="en-AU" sz="2800" dirty="0"/>
          </a:p>
          <a:p>
            <a:pPr algn="ctr"/>
            <a:endParaRPr lang="en-AU" sz="2800" dirty="0"/>
          </a:p>
          <a:p>
            <a:pPr algn="ctr"/>
            <a:endParaRPr lang="en-AU" sz="2800" dirty="0"/>
          </a:p>
        </p:txBody>
      </p:sp>
    </p:spTree>
    <p:custDataLst>
      <p:tags r:id="rId1"/>
    </p:custDataLst>
    <p:extLst>
      <p:ext uri="{BB962C8B-B14F-4D97-AF65-F5344CB8AC3E}">
        <p14:creationId xmlns:p14="http://schemas.microsoft.com/office/powerpoint/2010/main" val="405048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11F6F95-B271-4601-ABAF-1EF3DF5D61E8}"/>
              </a:ext>
            </a:extLst>
          </p:cNvPr>
          <p:cNvGrpSpPr/>
          <p:nvPr/>
        </p:nvGrpSpPr>
        <p:grpSpPr>
          <a:xfrm>
            <a:off x="-180528" y="-99392"/>
            <a:ext cx="9404944" cy="2079430"/>
            <a:chOff x="1331640" y="6569999"/>
            <a:chExt cx="9368791" cy="2049316"/>
          </a:xfrm>
        </p:grpSpPr>
        <p:pic>
          <p:nvPicPr>
            <p:cNvPr id="18" name="Picture 17">
              <a:extLst>
                <a:ext uri="{FF2B5EF4-FFF2-40B4-BE49-F238E27FC236}">
                  <a16:creationId xmlns:a16="http://schemas.microsoft.com/office/drawing/2014/main" id="{4D07DB18-537C-449E-9221-82578127283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9" name="Rectangle 18">
              <a:extLst>
                <a:ext uri="{FF2B5EF4-FFF2-40B4-BE49-F238E27FC236}">
                  <a16:creationId xmlns:a16="http://schemas.microsoft.com/office/drawing/2014/main" id="{FD588ACD-DA29-4AAA-81C3-B7F1CAA1452F}"/>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Rectangle 3"/>
          <p:cNvSpPr/>
          <p:nvPr/>
        </p:nvSpPr>
        <p:spPr>
          <a:xfrm>
            <a:off x="0" y="1484784"/>
            <a:ext cx="9144000" cy="5345832"/>
          </a:xfrm>
          <a:prstGeom prst="rect">
            <a:avLst/>
          </a:prstGeom>
          <a:gradFill flip="none" rotWithShape="1">
            <a:gsLst>
              <a:gs pos="96000">
                <a:schemeClr val="accent4">
                  <a:lumMod val="20000"/>
                  <a:lumOff val="80000"/>
                </a:schemeClr>
              </a:gs>
              <a:gs pos="70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251520" y="2943111"/>
            <a:ext cx="8568952" cy="1926049"/>
          </a:xfrm>
          <a:prstGeom prst="rect">
            <a:avLst/>
          </a:prstGeom>
          <a:gradFill>
            <a:gsLst>
              <a:gs pos="72000">
                <a:srgbClr val="A8F8E9">
                  <a:alpha val="0"/>
                </a:srgbClr>
              </a:gs>
              <a:gs pos="7000">
                <a:schemeClr val="bg1"/>
              </a:gs>
              <a:gs pos="100000">
                <a:srgbClr val="00B0F0">
                  <a:alpha val="2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251520" y="5077512"/>
            <a:ext cx="8568952" cy="1656184"/>
          </a:xfrm>
          <a:prstGeom prst="rect">
            <a:avLst/>
          </a:prstGeom>
          <a:gradFill flip="none" rotWithShape="1">
            <a:gsLst>
              <a:gs pos="72000">
                <a:srgbClr val="A8F8E9">
                  <a:alpha val="0"/>
                </a:srgbClr>
              </a:gs>
              <a:gs pos="7000">
                <a:schemeClr val="bg1"/>
              </a:gs>
              <a:gs pos="100000">
                <a:srgbClr val="00B0F0">
                  <a:alpha val="27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125760"/>
            <a:ext cx="8229600" cy="1143000"/>
          </a:xfrm>
        </p:spPr>
        <p:txBody>
          <a:bodyPr/>
          <a:lstStyle/>
          <a:p>
            <a:r>
              <a:rPr lang="en-AU" sz="3200" b="1" dirty="0">
                <a:solidFill>
                  <a:schemeClr val="bg1"/>
                </a:solidFill>
              </a:rPr>
              <a:t>A short pause to talk about Support Coordination</a:t>
            </a:r>
            <a:endParaRPr lang="en-AU" dirty="0"/>
          </a:p>
        </p:txBody>
      </p:sp>
      <p:sp>
        <p:nvSpPr>
          <p:cNvPr id="11" name="TextBox 10"/>
          <p:cNvSpPr txBox="1"/>
          <p:nvPr/>
        </p:nvSpPr>
        <p:spPr>
          <a:xfrm>
            <a:off x="1700666" y="3257689"/>
            <a:ext cx="5742668" cy="1323439"/>
          </a:xfrm>
          <a:prstGeom prst="rect">
            <a:avLst/>
          </a:prstGeom>
          <a:noFill/>
        </p:spPr>
        <p:txBody>
          <a:bodyPr wrap="square" rtlCol="0">
            <a:spAutoFit/>
          </a:bodyPr>
          <a:lstStyle/>
          <a:p>
            <a:pPr algn="ctr"/>
            <a:r>
              <a:rPr lang="en-AU" sz="2000" dirty="0"/>
              <a:t>The Support Coordinator’s role is to implement the NDIS plan by connecting with services, manage the delivery of services, and increase the skills of the participant</a:t>
            </a:r>
          </a:p>
        </p:txBody>
      </p:sp>
      <p:sp>
        <p:nvSpPr>
          <p:cNvPr id="13" name="TextBox 12"/>
          <p:cNvSpPr txBox="1"/>
          <p:nvPr/>
        </p:nvSpPr>
        <p:spPr>
          <a:xfrm>
            <a:off x="1566428" y="5157192"/>
            <a:ext cx="6048672" cy="1477328"/>
          </a:xfrm>
          <a:prstGeom prst="rect">
            <a:avLst/>
          </a:prstGeom>
          <a:noFill/>
        </p:spPr>
        <p:txBody>
          <a:bodyPr wrap="square" rtlCol="0">
            <a:spAutoFit/>
          </a:bodyPr>
          <a:lstStyle/>
          <a:p>
            <a:pPr algn="ctr"/>
            <a:r>
              <a:rPr lang="en-AU" sz="2000" dirty="0"/>
              <a:t>The number of hours allocated to Support Coordination can vary greatly</a:t>
            </a:r>
          </a:p>
          <a:p>
            <a:pPr algn="ctr"/>
            <a:endParaRPr lang="en-AU" sz="1000" dirty="0"/>
          </a:p>
          <a:p>
            <a:pPr algn="ctr"/>
            <a:r>
              <a:rPr lang="en-AU" sz="2000" dirty="0"/>
              <a:t>There are also different levels of Support Coordination, from basic to specialised </a:t>
            </a:r>
          </a:p>
        </p:txBody>
      </p:sp>
      <p:sp>
        <p:nvSpPr>
          <p:cNvPr id="3" name="TextBox 2">
            <a:extLst>
              <a:ext uri="{FF2B5EF4-FFF2-40B4-BE49-F238E27FC236}">
                <a16:creationId xmlns:a16="http://schemas.microsoft.com/office/drawing/2014/main" id="{358D35B6-5569-4879-B6CC-93CBF7544D41}"/>
              </a:ext>
            </a:extLst>
          </p:cNvPr>
          <p:cNvSpPr txBox="1"/>
          <p:nvPr/>
        </p:nvSpPr>
        <p:spPr>
          <a:xfrm>
            <a:off x="251520" y="1926209"/>
            <a:ext cx="8496944" cy="707886"/>
          </a:xfrm>
          <a:prstGeom prst="rect">
            <a:avLst/>
          </a:prstGeom>
          <a:noFill/>
          <a:ln>
            <a:noFill/>
          </a:ln>
        </p:spPr>
        <p:txBody>
          <a:bodyPr wrap="square" rtlCol="0">
            <a:spAutoFit/>
          </a:bodyPr>
          <a:lstStyle/>
          <a:p>
            <a:pPr algn="ctr"/>
            <a:r>
              <a:rPr lang="en-AU" sz="2000" dirty="0">
                <a:ln w="0"/>
                <a:solidFill>
                  <a:schemeClr val="tx1">
                    <a:lumMod val="95000"/>
                    <a:lumOff val="5000"/>
                  </a:schemeClr>
                </a:solidFill>
                <a:effectLst>
                  <a:outerShdw blurRad="38100" dist="25400" dir="5400000" algn="ctr" rotWithShape="0">
                    <a:srgbClr val="6E747A">
                      <a:alpha val="43000"/>
                    </a:srgbClr>
                  </a:outerShdw>
                </a:effectLst>
              </a:rPr>
              <a:t>The </a:t>
            </a:r>
            <a:r>
              <a:rPr lang="en-AU" sz="2000" i="1" dirty="0">
                <a:ln w="0"/>
                <a:solidFill>
                  <a:schemeClr val="tx1">
                    <a:lumMod val="95000"/>
                    <a:lumOff val="5000"/>
                  </a:schemeClr>
                </a:solidFill>
                <a:effectLst>
                  <a:outerShdw blurRad="38100" dist="25400" dir="5400000" algn="ctr" rotWithShape="0">
                    <a:srgbClr val="6E747A">
                      <a:alpha val="43000"/>
                    </a:srgbClr>
                  </a:outerShdw>
                </a:effectLst>
              </a:rPr>
              <a:t>ideal </a:t>
            </a:r>
            <a:r>
              <a:rPr lang="en-AU" sz="2000" dirty="0">
                <a:ln w="0"/>
                <a:solidFill>
                  <a:schemeClr val="tx1">
                    <a:lumMod val="95000"/>
                    <a:lumOff val="5000"/>
                  </a:schemeClr>
                </a:solidFill>
                <a:effectLst>
                  <a:outerShdw blurRad="38100" dist="25400" dir="5400000" algn="ctr" rotWithShape="0">
                    <a:srgbClr val="6E747A">
                      <a:alpha val="43000"/>
                    </a:srgbClr>
                  </a:outerShdw>
                </a:effectLst>
              </a:rPr>
              <a:t> is that the participant implements their plan (with possible support from a Local Area Coordinator), and finds their own services and supports.</a:t>
            </a:r>
          </a:p>
        </p:txBody>
      </p:sp>
      <p:sp>
        <p:nvSpPr>
          <p:cNvPr id="7" name="Rectangle 6"/>
          <p:cNvSpPr/>
          <p:nvPr/>
        </p:nvSpPr>
        <p:spPr>
          <a:xfrm>
            <a:off x="251520" y="1779376"/>
            <a:ext cx="8496944" cy="1001552"/>
          </a:xfrm>
          <a:prstGeom prst="rect">
            <a:avLst/>
          </a:prstGeom>
          <a:noFill/>
          <a:ln>
            <a:solidFill>
              <a:srgbClr val="FFFF00"/>
            </a:solidFill>
          </a:ln>
          <a:effectLst>
            <a:glow rad="88900">
              <a:srgbClr val="FFFF00">
                <a:alpha val="5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22187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0764" y="1512168"/>
            <a:ext cx="4553236" cy="5345832"/>
          </a:xfrm>
          <a:prstGeom prst="rect">
            <a:avLst/>
          </a:prstGeom>
          <a:gradFill flip="none" rotWithShape="1">
            <a:gsLst>
              <a:gs pos="74000">
                <a:srgbClr val="FBEAC7"/>
              </a:gs>
              <a:gs pos="14000">
                <a:schemeClr val="bg1"/>
              </a:gs>
              <a:gs pos="100000">
                <a:srgbClr val="FEE7F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0" y="0"/>
            <a:ext cx="9144000" cy="151216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184584"/>
            <a:ext cx="8229600" cy="1143000"/>
          </a:xfrm>
        </p:spPr>
        <p:txBody>
          <a:bodyPr>
            <a:normAutofit/>
          </a:bodyPr>
          <a:lstStyle/>
          <a:p>
            <a:r>
              <a:rPr lang="en-AU" sz="3200" b="1" dirty="0">
                <a:solidFill>
                  <a:schemeClr val="bg1"/>
                </a:solidFill>
              </a:rPr>
              <a:t>What kind of evidence will increase the chance the NDIS will fund Support Coordination?</a:t>
            </a:r>
            <a:endParaRPr lang="en-AU" dirty="0"/>
          </a:p>
        </p:txBody>
      </p:sp>
      <p:sp>
        <p:nvSpPr>
          <p:cNvPr id="4" name="Text Placeholder 3"/>
          <p:cNvSpPr>
            <a:spLocks noGrp="1"/>
          </p:cNvSpPr>
          <p:nvPr>
            <p:ph type="body" sz="quarter" idx="10"/>
          </p:nvPr>
        </p:nvSpPr>
        <p:spPr>
          <a:xfrm>
            <a:off x="215516" y="1618805"/>
            <a:ext cx="8712968" cy="4690515"/>
          </a:xfrm>
          <a:prstGeom prst="rect">
            <a:avLst/>
          </a:prstGeom>
        </p:spPr>
        <p:txBody>
          <a:bodyPr wrap="square">
            <a:noAutofit/>
          </a:bodyPr>
          <a:lstStyle/>
          <a:p>
            <a:pPr algn="ctr">
              <a:spcBef>
                <a:spcPts val="0"/>
              </a:spcBef>
            </a:pPr>
            <a:r>
              <a:rPr lang="en-AU" sz="2500" dirty="0">
                <a:solidFill>
                  <a:schemeClr val="accent1">
                    <a:lumMod val="50000"/>
                  </a:schemeClr>
                </a:solidFill>
              </a:rPr>
              <a:t>If the NDIS participant is under 15yo, a case must be made for Support Coordination </a:t>
            </a:r>
          </a:p>
          <a:p>
            <a:pPr marL="0" indent="0" algn="ctr">
              <a:spcBef>
                <a:spcPts val="0"/>
              </a:spcBef>
              <a:buNone/>
            </a:pPr>
            <a:r>
              <a:rPr lang="en-AU" sz="2500" dirty="0">
                <a:solidFill>
                  <a:schemeClr val="accent1">
                    <a:lumMod val="50000"/>
                  </a:schemeClr>
                </a:solidFill>
              </a:rPr>
              <a:t>(the standard procedure is </a:t>
            </a:r>
            <a:r>
              <a:rPr lang="en-AU" sz="2500" b="1" i="1" dirty="0">
                <a:solidFill>
                  <a:schemeClr val="accent1">
                    <a:lumMod val="50000"/>
                  </a:schemeClr>
                </a:solidFill>
              </a:rPr>
              <a:t>not</a:t>
            </a:r>
            <a:r>
              <a:rPr lang="en-AU" sz="2500" dirty="0">
                <a:solidFill>
                  <a:schemeClr val="accent1">
                    <a:lumMod val="50000"/>
                  </a:schemeClr>
                </a:solidFill>
              </a:rPr>
              <a:t> to provide it)</a:t>
            </a:r>
          </a:p>
          <a:p>
            <a:pPr algn="ctr"/>
            <a:endParaRPr lang="en-AU" sz="1000" dirty="0">
              <a:solidFill>
                <a:schemeClr val="accent1">
                  <a:lumMod val="50000"/>
                </a:schemeClr>
              </a:solidFill>
            </a:endParaRPr>
          </a:p>
          <a:p>
            <a:pPr algn="ctr"/>
            <a:r>
              <a:rPr lang="en-AU" sz="2500" dirty="0">
                <a:solidFill>
                  <a:schemeClr val="accent1">
                    <a:lumMod val="50000"/>
                  </a:schemeClr>
                </a:solidFill>
              </a:rPr>
              <a:t>Risk of breakdown of care</a:t>
            </a:r>
          </a:p>
          <a:p>
            <a:pPr algn="ctr"/>
            <a:endParaRPr lang="en-AU" sz="1000" dirty="0">
              <a:solidFill>
                <a:schemeClr val="accent1">
                  <a:lumMod val="50000"/>
                </a:schemeClr>
              </a:solidFill>
            </a:endParaRPr>
          </a:p>
          <a:p>
            <a:pPr algn="ctr"/>
            <a:r>
              <a:rPr lang="en-AU" sz="2500" dirty="0">
                <a:solidFill>
                  <a:schemeClr val="accent1">
                    <a:lumMod val="50000"/>
                  </a:schemeClr>
                </a:solidFill>
              </a:rPr>
              <a:t>Importance of keeping family together (can be a Plan goal)</a:t>
            </a:r>
          </a:p>
          <a:p>
            <a:pPr marL="514350" indent="-514350" algn="ctr">
              <a:buAutoNum type="arabicPeriod"/>
            </a:pPr>
            <a:endParaRPr lang="en-AU" sz="1000" dirty="0">
              <a:solidFill>
                <a:schemeClr val="accent1">
                  <a:lumMod val="50000"/>
                </a:schemeClr>
              </a:solidFill>
            </a:endParaRPr>
          </a:p>
          <a:p>
            <a:pPr algn="ctr"/>
            <a:r>
              <a:rPr lang="en-AU" sz="2500" b="1" dirty="0">
                <a:solidFill>
                  <a:schemeClr val="accent1">
                    <a:lumMod val="50000"/>
                  </a:schemeClr>
                </a:solidFill>
              </a:rPr>
              <a:t>Unspent Funds, </a:t>
            </a:r>
            <a:r>
              <a:rPr lang="en-AU" sz="2500" dirty="0">
                <a:solidFill>
                  <a:schemeClr val="accent1">
                    <a:lumMod val="50000"/>
                  </a:schemeClr>
                </a:solidFill>
              </a:rPr>
              <a:t>Lack of services (thin market) </a:t>
            </a:r>
          </a:p>
          <a:p>
            <a:pPr algn="ctr"/>
            <a:endParaRPr lang="en-AU" sz="1000" b="1" dirty="0">
              <a:solidFill>
                <a:schemeClr val="accent1">
                  <a:lumMod val="50000"/>
                </a:schemeClr>
              </a:solidFill>
            </a:endParaRPr>
          </a:p>
          <a:p>
            <a:pPr algn="ctr"/>
            <a:r>
              <a:rPr lang="en-AU" sz="2500" dirty="0">
                <a:solidFill>
                  <a:schemeClr val="accent1">
                    <a:lumMod val="50000"/>
                  </a:schemeClr>
                </a:solidFill>
              </a:rPr>
              <a:t>Family complexity/ parental capacity, multiple family members with disability</a:t>
            </a:r>
          </a:p>
          <a:p>
            <a:pPr algn="ctr"/>
            <a:r>
              <a:rPr lang="en-AU" sz="2500" dirty="0">
                <a:solidFill>
                  <a:schemeClr val="accent1">
                    <a:lumMod val="50000"/>
                  </a:schemeClr>
                </a:solidFill>
              </a:rPr>
              <a:t>It’s key to distinguish </a:t>
            </a:r>
            <a:r>
              <a:rPr lang="en-AU" sz="2500" b="1" i="1" dirty="0">
                <a:solidFill>
                  <a:schemeClr val="accent1">
                    <a:lumMod val="50000"/>
                  </a:schemeClr>
                </a:solidFill>
              </a:rPr>
              <a:t>complex disability support needs </a:t>
            </a:r>
            <a:r>
              <a:rPr lang="en-AU" sz="2500" dirty="0">
                <a:solidFill>
                  <a:schemeClr val="accent1">
                    <a:lumMod val="50000"/>
                  </a:schemeClr>
                </a:solidFill>
              </a:rPr>
              <a:t>from the complexity of the </a:t>
            </a:r>
            <a:r>
              <a:rPr lang="en-AU" sz="2500" b="1" i="1" dirty="0">
                <a:solidFill>
                  <a:schemeClr val="accent1">
                    <a:lumMod val="50000"/>
                  </a:schemeClr>
                </a:solidFill>
              </a:rPr>
              <a:t>disability itself</a:t>
            </a:r>
          </a:p>
          <a:p>
            <a:pPr marL="0" indent="0" algn="ctr">
              <a:buNone/>
            </a:pPr>
            <a:endParaRPr lang="en-AU" sz="2600" dirty="0">
              <a:solidFill>
                <a:schemeClr val="accent1">
                  <a:lumMod val="50000"/>
                </a:schemeClr>
              </a:solidFill>
            </a:endParaRPr>
          </a:p>
          <a:p>
            <a:pPr algn="ctr"/>
            <a:endParaRPr lang="en-AU" sz="2600" dirty="0">
              <a:solidFill>
                <a:schemeClr val="accent1">
                  <a:lumMod val="50000"/>
                </a:schemeClr>
              </a:solidFill>
            </a:endParaRPr>
          </a:p>
          <a:p>
            <a:pPr marL="514350" indent="-514350" algn="ctr">
              <a:buAutoNum type="arabicPeriod"/>
            </a:pPr>
            <a:endParaRPr lang="en-AU" sz="2600" dirty="0">
              <a:solidFill>
                <a:schemeClr val="accent1">
                  <a:lumMod val="50000"/>
                </a:schemeClr>
              </a:solidFill>
            </a:endParaRPr>
          </a:p>
          <a:p>
            <a:pPr marL="0" indent="0" algn="ctr">
              <a:buNone/>
            </a:pPr>
            <a:endParaRPr lang="en-AU" sz="2400" dirty="0">
              <a:solidFill>
                <a:schemeClr val="accent1">
                  <a:lumMod val="50000"/>
                </a:schemeClr>
              </a:solidFill>
            </a:endParaRPr>
          </a:p>
          <a:p>
            <a:pPr marL="0" indent="0" algn="ctr">
              <a:buNone/>
            </a:pPr>
            <a:endParaRPr lang="en-AU" sz="2200" dirty="0">
              <a:solidFill>
                <a:schemeClr val="accent1">
                  <a:lumMod val="50000"/>
                </a:schemeClr>
              </a:solidFill>
            </a:endParaRPr>
          </a:p>
        </p:txBody>
      </p:sp>
    </p:spTree>
    <p:custDataLst>
      <p:tags r:id="rId1"/>
    </p:custDataLst>
    <p:extLst>
      <p:ext uri="{BB962C8B-B14F-4D97-AF65-F5344CB8AC3E}">
        <p14:creationId xmlns:p14="http://schemas.microsoft.com/office/powerpoint/2010/main" val="410361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764" y="1530830"/>
            <a:ext cx="4553236" cy="5327170"/>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78B7709C-86B5-413E-9D9B-55DB74BD246D}"/>
              </a:ext>
            </a:extLst>
          </p:cNvPr>
          <p:cNvGrpSpPr/>
          <p:nvPr/>
        </p:nvGrpSpPr>
        <p:grpSpPr>
          <a:xfrm>
            <a:off x="-180528" y="-459432"/>
            <a:ext cx="9404944" cy="2079430"/>
            <a:chOff x="1331640" y="6569999"/>
            <a:chExt cx="9368791" cy="2049316"/>
          </a:xfrm>
        </p:grpSpPr>
        <p:pic>
          <p:nvPicPr>
            <p:cNvPr id="21" name="Picture 20">
              <a:extLst>
                <a:ext uri="{FF2B5EF4-FFF2-40B4-BE49-F238E27FC236}">
                  <a16:creationId xmlns:a16="http://schemas.microsoft.com/office/drawing/2014/main" id="{A2139B7A-1A85-426D-8C37-8E8643A6A3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2" name="Rectangle 21">
              <a:extLst>
                <a:ext uri="{FF2B5EF4-FFF2-40B4-BE49-F238E27FC236}">
                  <a16:creationId xmlns:a16="http://schemas.microsoft.com/office/drawing/2014/main" id="{4A0318EB-5B8C-4773-9E10-4A894F4DF90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Rectangle 35"/>
          <p:cNvSpPr/>
          <p:nvPr/>
        </p:nvSpPr>
        <p:spPr>
          <a:xfrm rot="10800000">
            <a:off x="252078" y="5013177"/>
            <a:ext cx="8568952" cy="1218204"/>
          </a:xfrm>
          <a:prstGeom prst="rect">
            <a:avLst/>
          </a:prstGeom>
          <a:gradFill>
            <a:gsLst>
              <a:gs pos="72000">
                <a:srgbClr val="A8F8E9">
                  <a:alpha val="0"/>
                </a:srgbClr>
              </a:gs>
              <a:gs pos="7000">
                <a:schemeClr val="bg1"/>
              </a:gs>
              <a:gs pos="100000">
                <a:srgbClr val="00B0F0">
                  <a:alpha val="2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252078" y="2060848"/>
            <a:ext cx="8568394" cy="1296144"/>
          </a:xfrm>
          <a:prstGeom prst="rect">
            <a:avLst/>
          </a:prstGeom>
          <a:gradFill flip="none" rotWithShape="1">
            <a:gsLst>
              <a:gs pos="21000">
                <a:srgbClr val="A8F8E9">
                  <a:alpha val="0"/>
                </a:srgbClr>
              </a:gs>
              <a:gs pos="7000">
                <a:schemeClr val="bg1"/>
              </a:gs>
              <a:gs pos="100000">
                <a:srgbClr val="00B0F0">
                  <a:alpha val="4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252078" y="3356993"/>
            <a:ext cx="8568394" cy="1656184"/>
          </a:xfrm>
          <a:prstGeom prst="rect">
            <a:avLst/>
          </a:prstGeom>
          <a:gradFill flip="none" rotWithShape="1">
            <a:gsLst>
              <a:gs pos="72000">
                <a:srgbClr val="A8F8E9">
                  <a:alpha val="0"/>
                </a:srgbClr>
              </a:gs>
              <a:gs pos="7000">
                <a:schemeClr val="bg1"/>
              </a:gs>
              <a:gs pos="100000">
                <a:srgbClr val="00B0F0">
                  <a:alpha val="27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305780"/>
            <a:ext cx="8229600" cy="1143000"/>
          </a:xfrm>
        </p:spPr>
        <p:txBody>
          <a:bodyPr/>
          <a:lstStyle/>
          <a:p>
            <a:r>
              <a:rPr lang="en-AU" sz="3200" b="1" dirty="0">
                <a:solidFill>
                  <a:schemeClr val="bg1"/>
                </a:solidFill>
              </a:rPr>
              <a:t>The plan $$ - managing the plan funds</a:t>
            </a:r>
            <a:br>
              <a:rPr lang="en-AU" sz="3200" b="1" dirty="0">
                <a:solidFill>
                  <a:schemeClr val="bg1"/>
                </a:solidFill>
              </a:rPr>
            </a:br>
            <a:endParaRPr lang="en-AU" dirty="0"/>
          </a:p>
        </p:txBody>
      </p:sp>
      <p:sp>
        <p:nvSpPr>
          <p:cNvPr id="6" name="TextBox 5"/>
          <p:cNvSpPr txBox="1"/>
          <p:nvPr/>
        </p:nvSpPr>
        <p:spPr>
          <a:xfrm>
            <a:off x="376774" y="5149641"/>
            <a:ext cx="4411250" cy="1015663"/>
          </a:xfrm>
          <a:prstGeom prst="rect">
            <a:avLst/>
          </a:prstGeom>
          <a:noFill/>
        </p:spPr>
        <p:txBody>
          <a:bodyPr wrap="square" rtlCol="0">
            <a:spAutoFit/>
          </a:bodyPr>
          <a:lstStyle/>
          <a:p>
            <a:r>
              <a:rPr lang="en-AU" sz="2000" dirty="0"/>
              <a:t>“Agency Management” </a:t>
            </a:r>
          </a:p>
          <a:p>
            <a:r>
              <a:rPr lang="en-AU" sz="2000" dirty="0"/>
              <a:t>NDIA manages plan on </a:t>
            </a:r>
          </a:p>
          <a:p>
            <a:r>
              <a:rPr lang="en-AU" sz="2000" dirty="0"/>
              <a:t>behalf of participant</a:t>
            </a:r>
          </a:p>
        </p:txBody>
      </p:sp>
      <p:sp>
        <p:nvSpPr>
          <p:cNvPr id="7" name="TextBox 6"/>
          <p:cNvSpPr txBox="1"/>
          <p:nvPr/>
        </p:nvSpPr>
        <p:spPr>
          <a:xfrm>
            <a:off x="376774" y="2125305"/>
            <a:ext cx="4411250" cy="1015663"/>
          </a:xfrm>
          <a:prstGeom prst="rect">
            <a:avLst/>
          </a:prstGeom>
          <a:noFill/>
        </p:spPr>
        <p:txBody>
          <a:bodyPr wrap="square" rtlCol="0">
            <a:spAutoFit/>
          </a:bodyPr>
          <a:lstStyle/>
          <a:p>
            <a:r>
              <a:rPr lang="en-AU" sz="2000" dirty="0"/>
              <a:t>“Self Management”</a:t>
            </a:r>
          </a:p>
          <a:p>
            <a:r>
              <a:rPr lang="en-AU" sz="2000" dirty="0"/>
              <a:t>NDIS Participant manages </a:t>
            </a:r>
          </a:p>
          <a:p>
            <a:r>
              <a:rPr lang="en-AU" sz="2000" dirty="0"/>
              <a:t>plan on their own behalf</a:t>
            </a:r>
          </a:p>
        </p:txBody>
      </p:sp>
      <p:sp>
        <p:nvSpPr>
          <p:cNvPr id="8" name="TextBox 7"/>
          <p:cNvSpPr txBox="1"/>
          <p:nvPr/>
        </p:nvSpPr>
        <p:spPr>
          <a:xfrm>
            <a:off x="4644008" y="5284365"/>
            <a:ext cx="4077309" cy="707886"/>
          </a:xfrm>
          <a:prstGeom prst="rect">
            <a:avLst/>
          </a:prstGeom>
          <a:noFill/>
        </p:spPr>
        <p:txBody>
          <a:bodyPr wrap="square" rtlCol="0">
            <a:spAutoFit/>
          </a:bodyPr>
          <a:lstStyle/>
          <a:p>
            <a:r>
              <a:rPr lang="en-AU" sz="2000" dirty="0"/>
              <a:t>The NDIA engages service providers, manages payments and budgets</a:t>
            </a:r>
          </a:p>
        </p:txBody>
      </p:sp>
      <p:sp>
        <p:nvSpPr>
          <p:cNvPr id="9" name="TextBox 8"/>
          <p:cNvSpPr txBox="1"/>
          <p:nvPr/>
        </p:nvSpPr>
        <p:spPr>
          <a:xfrm>
            <a:off x="4644008" y="2132856"/>
            <a:ext cx="4077310" cy="1015663"/>
          </a:xfrm>
          <a:prstGeom prst="rect">
            <a:avLst/>
          </a:prstGeom>
          <a:noFill/>
        </p:spPr>
        <p:txBody>
          <a:bodyPr wrap="square" rtlCol="0">
            <a:spAutoFit/>
          </a:bodyPr>
          <a:lstStyle/>
          <a:p>
            <a:r>
              <a:rPr lang="en-AU" sz="2000" dirty="0"/>
              <a:t>The participant finds the service providers, engages them, organises payment of their invoices.</a:t>
            </a:r>
          </a:p>
        </p:txBody>
      </p:sp>
      <p:sp>
        <p:nvSpPr>
          <p:cNvPr id="10" name="TextBox 9"/>
          <p:cNvSpPr txBox="1"/>
          <p:nvPr/>
        </p:nvSpPr>
        <p:spPr>
          <a:xfrm>
            <a:off x="376774" y="3501008"/>
            <a:ext cx="4411250" cy="1323439"/>
          </a:xfrm>
          <a:prstGeom prst="rect">
            <a:avLst/>
          </a:prstGeom>
          <a:noFill/>
        </p:spPr>
        <p:txBody>
          <a:bodyPr wrap="square" rtlCol="0">
            <a:spAutoFit/>
          </a:bodyPr>
          <a:lstStyle/>
          <a:p>
            <a:r>
              <a:rPr lang="en-AU" sz="2000" dirty="0"/>
              <a:t>“Plan Manager” (it’s not </a:t>
            </a:r>
          </a:p>
          <a:p>
            <a:r>
              <a:rPr lang="en-AU" sz="2000" dirty="0"/>
              <a:t>what you might think)</a:t>
            </a:r>
          </a:p>
          <a:p>
            <a:r>
              <a:rPr lang="en-AU" sz="2000" dirty="0"/>
              <a:t>NDIS Participant pays for </a:t>
            </a:r>
          </a:p>
          <a:p>
            <a:r>
              <a:rPr lang="en-AU" sz="2000" dirty="0"/>
              <a:t>a plan manager</a:t>
            </a:r>
          </a:p>
        </p:txBody>
      </p:sp>
      <p:sp>
        <p:nvSpPr>
          <p:cNvPr id="11" name="TextBox 10"/>
          <p:cNvSpPr txBox="1"/>
          <p:nvPr/>
        </p:nvSpPr>
        <p:spPr>
          <a:xfrm>
            <a:off x="4644008" y="3637473"/>
            <a:ext cx="4077310" cy="1015663"/>
          </a:xfrm>
          <a:prstGeom prst="rect">
            <a:avLst/>
          </a:prstGeom>
          <a:noFill/>
        </p:spPr>
        <p:txBody>
          <a:bodyPr wrap="square" rtlCol="0">
            <a:spAutoFit/>
          </a:bodyPr>
          <a:lstStyle/>
          <a:p>
            <a:r>
              <a:rPr lang="en-AU" sz="2000" dirty="0"/>
              <a:t>The Plan Manager monitors budget, pays invoices, and manages transactions with service providers. </a:t>
            </a:r>
          </a:p>
        </p:txBody>
      </p:sp>
      <p:sp>
        <p:nvSpPr>
          <p:cNvPr id="3" name="Oval 2"/>
          <p:cNvSpPr/>
          <p:nvPr/>
        </p:nvSpPr>
        <p:spPr>
          <a:xfrm>
            <a:off x="3185608" y="4797152"/>
            <a:ext cx="1431778" cy="1340768"/>
          </a:xfrm>
          <a:prstGeom prst="ellipse">
            <a:avLst/>
          </a:prstGeom>
          <a:gradFill flip="none" rotWithShape="1">
            <a:gsLst>
              <a:gs pos="0">
                <a:schemeClr val="accent1">
                  <a:lumMod val="5000"/>
                  <a:lumOff val="95000"/>
                  <a:alpha val="56000"/>
                </a:schemeClr>
              </a:gs>
              <a:gs pos="74000">
                <a:schemeClr val="accent1">
                  <a:lumMod val="45000"/>
                  <a:lumOff val="55000"/>
                  <a:alpha val="46000"/>
                </a:schemeClr>
              </a:gs>
              <a:gs pos="83000">
                <a:schemeClr val="accent1">
                  <a:lumMod val="45000"/>
                  <a:lumOff val="55000"/>
                  <a:alpha val="76000"/>
                </a:schemeClr>
              </a:gs>
              <a:gs pos="100000">
                <a:schemeClr val="accent1">
                  <a:lumMod val="30000"/>
                  <a:lumOff val="70000"/>
                  <a:alpha val="56000"/>
                </a:schemeClr>
              </a:gs>
            </a:gsLst>
            <a:lin ang="162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2">
                    <a:lumMod val="75000"/>
                  </a:schemeClr>
                </a:solidFill>
              </a:rPr>
              <a:t>31%</a:t>
            </a:r>
          </a:p>
        </p:txBody>
      </p:sp>
      <p:sp>
        <p:nvSpPr>
          <p:cNvPr id="16" name="Oval 15"/>
          <p:cNvSpPr/>
          <p:nvPr/>
        </p:nvSpPr>
        <p:spPr>
          <a:xfrm>
            <a:off x="3221662" y="1970303"/>
            <a:ext cx="1431778" cy="1340768"/>
          </a:xfrm>
          <a:prstGeom prst="ellipse">
            <a:avLst/>
          </a:prstGeom>
          <a:gradFill>
            <a:gsLst>
              <a:gs pos="0">
                <a:schemeClr val="accent1">
                  <a:lumMod val="5000"/>
                  <a:lumOff val="95000"/>
                  <a:alpha val="7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2">
                    <a:lumMod val="75000"/>
                  </a:schemeClr>
                </a:solidFill>
              </a:rPr>
              <a:t>8%</a:t>
            </a:r>
          </a:p>
        </p:txBody>
      </p:sp>
      <p:sp>
        <p:nvSpPr>
          <p:cNvPr id="17" name="Oval 16"/>
          <p:cNvSpPr/>
          <p:nvPr/>
        </p:nvSpPr>
        <p:spPr>
          <a:xfrm>
            <a:off x="3185608" y="3356992"/>
            <a:ext cx="1431778" cy="1340768"/>
          </a:xfrm>
          <a:prstGeom prst="ellipse">
            <a:avLst/>
          </a:prstGeom>
          <a:gradFill flip="none" rotWithShape="1">
            <a:gsLst>
              <a:gs pos="0">
                <a:schemeClr val="accent1">
                  <a:lumMod val="5000"/>
                  <a:lumOff val="95000"/>
                  <a:alpha val="56000"/>
                </a:schemeClr>
              </a:gs>
              <a:gs pos="74000">
                <a:schemeClr val="accent1">
                  <a:lumMod val="45000"/>
                  <a:lumOff val="55000"/>
                  <a:alpha val="46000"/>
                </a:schemeClr>
              </a:gs>
              <a:gs pos="83000">
                <a:schemeClr val="accent1">
                  <a:lumMod val="45000"/>
                  <a:lumOff val="55000"/>
                  <a:alpha val="76000"/>
                </a:schemeClr>
              </a:gs>
              <a:gs pos="100000">
                <a:schemeClr val="accent1">
                  <a:lumMod val="30000"/>
                  <a:lumOff val="70000"/>
                  <a:alpha val="56000"/>
                </a:schemeClr>
              </a:gs>
            </a:gsLst>
            <a:lin ang="162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tx2">
                    <a:lumMod val="75000"/>
                  </a:schemeClr>
                </a:solidFill>
              </a:rPr>
              <a:t>50%</a:t>
            </a:r>
          </a:p>
        </p:txBody>
      </p:sp>
      <p:sp>
        <p:nvSpPr>
          <p:cNvPr id="20" name="Oval 19"/>
          <p:cNvSpPr/>
          <p:nvPr/>
        </p:nvSpPr>
        <p:spPr>
          <a:xfrm>
            <a:off x="3165103" y="4982442"/>
            <a:ext cx="1431778" cy="1340768"/>
          </a:xfrm>
          <a:prstGeom prst="ellipse">
            <a:avLst/>
          </a:prstGeom>
          <a:gradFill flip="none" rotWithShape="1">
            <a:gsLst>
              <a:gs pos="0">
                <a:schemeClr val="accent1">
                  <a:lumMod val="5000"/>
                  <a:lumOff val="95000"/>
                  <a:alpha val="56000"/>
                </a:schemeClr>
              </a:gs>
              <a:gs pos="81000">
                <a:schemeClr val="accent4">
                  <a:lumMod val="75000"/>
                  <a:alpha val="55000"/>
                </a:schemeClr>
              </a:gs>
              <a:gs pos="100000">
                <a:schemeClr val="accent4">
                  <a:lumMod val="75000"/>
                  <a:alpha val="58000"/>
                </a:schemeClr>
              </a:gs>
            </a:gsLst>
            <a:lin ang="162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solidFill>
                <a:schemeClr val="tx2">
                  <a:lumMod val="75000"/>
                </a:schemeClr>
              </a:solidFill>
            </a:endParaRPr>
          </a:p>
          <a:p>
            <a:pPr algn="ctr"/>
            <a:r>
              <a:rPr lang="en-AU" sz="3200" dirty="0">
                <a:solidFill>
                  <a:schemeClr val="tx2">
                    <a:lumMod val="75000"/>
                  </a:schemeClr>
                </a:solidFill>
              </a:rPr>
              <a:t>70%</a:t>
            </a:r>
          </a:p>
        </p:txBody>
      </p:sp>
    </p:spTree>
    <p:custDataLst>
      <p:tags r:id="rId1"/>
    </p:custDataLst>
    <p:extLst>
      <p:ext uri="{BB962C8B-B14F-4D97-AF65-F5344CB8AC3E}">
        <p14:creationId xmlns:p14="http://schemas.microsoft.com/office/powerpoint/2010/main" val="232514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 grpId="0" animBg="1"/>
      <p:bldP spid="16" grpId="0" animBg="1"/>
      <p:bldP spid="17"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764" y="1530830"/>
            <a:ext cx="4553236" cy="5327170"/>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78B7709C-86B5-413E-9D9B-55DB74BD246D}"/>
              </a:ext>
            </a:extLst>
          </p:cNvPr>
          <p:cNvGrpSpPr/>
          <p:nvPr/>
        </p:nvGrpSpPr>
        <p:grpSpPr>
          <a:xfrm>
            <a:off x="-180528" y="-459432"/>
            <a:ext cx="9404944" cy="2079430"/>
            <a:chOff x="1331640" y="6569999"/>
            <a:chExt cx="9368791" cy="2049316"/>
          </a:xfrm>
        </p:grpSpPr>
        <p:pic>
          <p:nvPicPr>
            <p:cNvPr id="21" name="Picture 20">
              <a:extLst>
                <a:ext uri="{FF2B5EF4-FFF2-40B4-BE49-F238E27FC236}">
                  <a16:creationId xmlns:a16="http://schemas.microsoft.com/office/drawing/2014/main" id="{A2139B7A-1A85-426D-8C37-8E8643A6A3A8}"/>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2" name="Rectangle 21">
              <a:extLst>
                <a:ext uri="{FF2B5EF4-FFF2-40B4-BE49-F238E27FC236}">
                  <a16:creationId xmlns:a16="http://schemas.microsoft.com/office/drawing/2014/main" id="{4A0318EB-5B8C-4773-9E10-4A894F4DF908}"/>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1">
            <a:extLst>
              <a:ext uri="{FF2B5EF4-FFF2-40B4-BE49-F238E27FC236}">
                <a16:creationId xmlns:a16="http://schemas.microsoft.com/office/drawing/2014/main" id="{C67700FD-B0C7-2987-4AC5-4377E5BCA6F4}"/>
              </a:ext>
            </a:extLst>
          </p:cNvPr>
          <p:cNvSpPr>
            <a:spLocks noGrp="1"/>
          </p:cNvSpPr>
          <p:nvPr>
            <p:ph type="title"/>
          </p:nvPr>
        </p:nvSpPr>
        <p:spPr/>
        <p:txBody>
          <a:bodyPr/>
          <a:lstStyle/>
          <a:p>
            <a:endParaRPr lang="en-AU"/>
          </a:p>
        </p:txBody>
      </p:sp>
      <p:sp>
        <p:nvSpPr>
          <p:cNvPr id="13" name="Title 1">
            <a:extLst>
              <a:ext uri="{FF2B5EF4-FFF2-40B4-BE49-F238E27FC236}">
                <a16:creationId xmlns:a16="http://schemas.microsoft.com/office/drawing/2014/main" id="{690B3B6E-2C1F-475A-948A-0B77C6487FC0}"/>
              </a:ext>
            </a:extLst>
          </p:cNvPr>
          <p:cNvSpPr txBox="1">
            <a:spLocks/>
          </p:cNvSpPr>
          <p:nvPr/>
        </p:nvSpPr>
        <p:spPr>
          <a:xfrm>
            <a:off x="695384" y="-542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sz="3200" b="1" dirty="0">
                <a:solidFill>
                  <a:schemeClr val="bg1"/>
                </a:solidFill>
              </a:rPr>
              <a:t>Extra resources for carers</a:t>
            </a:r>
            <a:endParaRPr lang="en-AU" dirty="0"/>
          </a:p>
        </p:txBody>
      </p:sp>
      <p:sp>
        <p:nvSpPr>
          <p:cNvPr id="14" name="Text Placeholder 1">
            <a:extLst>
              <a:ext uri="{FF2B5EF4-FFF2-40B4-BE49-F238E27FC236}">
                <a16:creationId xmlns:a16="http://schemas.microsoft.com/office/drawing/2014/main" id="{46D87EA8-F5B7-F22E-0851-B5DB5071CED0}"/>
              </a:ext>
            </a:extLst>
          </p:cNvPr>
          <p:cNvSpPr>
            <a:spLocks noGrp="1"/>
          </p:cNvSpPr>
          <p:nvPr>
            <p:ph type="body" sz="quarter" idx="10"/>
          </p:nvPr>
        </p:nvSpPr>
        <p:spPr>
          <a:xfrm>
            <a:off x="695384" y="1989933"/>
            <a:ext cx="7833647" cy="4868067"/>
          </a:xfrm>
        </p:spPr>
        <p:txBody>
          <a:bodyPr>
            <a:normAutofit/>
          </a:bodyPr>
          <a:lstStyle/>
          <a:p>
            <a:pPr marL="0" indent="0" algn="ctr">
              <a:buNone/>
            </a:pPr>
            <a:r>
              <a:rPr lang="en-AU" b="1" dirty="0">
                <a:solidFill>
                  <a:schemeClr val="tx2">
                    <a:lumMod val="60000"/>
                    <a:lumOff val="40000"/>
                  </a:schemeClr>
                </a:solidFill>
              </a:rPr>
              <a:t>Financial Supports from Federal &amp; State Govts</a:t>
            </a:r>
          </a:p>
          <a:p>
            <a:pPr marL="0" indent="0" algn="ctr">
              <a:buNone/>
            </a:pPr>
            <a:endParaRPr lang="en-AU" sz="1200" b="1" dirty="0">
              <a:solidFill>
                <a:schemeClr val="tx2">
                  <a:lumMod val="60000"/>
                  <a:lumOff val="40000"/>
                </a:schemeClr>
              </a:solidFill>
            </a:endParaRPr>
          </a:p>
          <a:p>
            <a:pPr marL="0" indent="0" algn="ctr">
              <a:buNone/>
            </a:pPr>
            <a:r>
              <a:rPr lang="en-AU" b="1" dirty="0">
                <a:solidFill>
                  <a:schemeClr val="accent4">
                    <a:lumMod val="75000"/>
                  </a:schemeClr>
                </a:solidFill>
              </a:rPr>
              <a:t>Victorian Carers Card, Access Travel Pass/Companion Card, Mobility Allowance*</a:t>
            </a:r>
            <a:r>
              <a:rPr lang="en-AU" sz="2400" baseline="30000" dirty="0">
                <a:solidFill>
                  <a:schemeClr val="accent4">
                    <a:lumMod val="75000"/>
                  </a:schemeClr>
                </a:solidFill>
              </a:rPr>
              <a:t>16</a:t>
            </a:r>
            <a:r>
              <a:rPr lang="en-AU" b="1" dirty="0">
                <a:solidFill>
                  <a:schemeClr val="accent4">
                    <a:lumMod val="75000"/>
                  </a:schemeClr>
                </a:solidFill>
              </a:rPr>
              <a:t>, </a:t>
            </a:r>
          </a:p>
          <a:p>
            <a:pPr marL="0" indent="0" algn="ctr">
              <a:buNone/>
            </a:pPr>
            <a:r>
              <a:rPr lang="en-AU" b="1" dirty="0">
                <a:solidFill>
                  <a:schemeClr val="accent4">
                    <a:lumMod val="75000"/>
                  </a:schemeClr>
                </a:solidFill>
              </a:rPr>
              <a:t>Multi-Purpose Taxi Program*</a:t>
            </a:r>
            <a:r>
              <a:rPr lang="en-AU" sz="2400" b="1" baseline="30000" dirty="0">
                <a:solidFill>
                  <a:schemeClr val="accent4">
                    <a:lumMod val="75000"/>
                  </a:schemeClr>
                </a:solidFill>
              </a:rPr>
              <a:t>$</a:t>
            </a:r>
            <a:r>
              <a:rPr lang="en-AU" b="1" dirty="0">
                <a:solidFill>
                  <a:schemeClr val="accent4">
                    <a:lumMod val="75000"/>
                  </a:schemeClr>
                </a:solidFill>
              </a:rPr>
              <a:t> </a:t>
            </a:r>
          </a:p>
          <a:p>
            <a:pPr marL="0" indent="0" algn="ctr">
              <a:buNone/>
            </a:pPr>
            <a:endParaRPr lang="en-AU" sz="1200" b="1" dirty="0">
              <a:solidFill>
                <a:schemeClr val="accent4">
                  <a:lumMod val="75000"/>
                </a:schemeClr>
              </a:solidFill>
            </a:endParaRPr>
          </a:p>
          <a:p>
            <a:pPr marL="0" indent="0" algn="ctr">
              <a:buNone/>
            </a:pPr>
            <a:endParaRPr lang="en-AU" sz="1000" b="1" dirty="0">
              <a:solidFill>
                <a:srgbClr val="C00000"/>
              </a:solidFill>
            </a:endParaRPr>
          </a:p>
        </p:txBody>
      </p:sp>
    </p:spTree>
    <p:custDataLst>
      <p:tags r:id="rId1"/>
    </p:custDataLst>
    <p:extLst>
      <p:ext uri="{BB962C8B-B14F-4D97-AF65-F5344CB8AC3E}">
        <p14:creationId xmlns:p14="http://schemas.microsoft.com/office/powerpoint/2010/main" val="13631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86073" y="1991376"/>
            <a:ext cx="3414927" cy="4009374"/>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7" name="Group 6">
            <a:extLst>
              <a:ext uri="{FF2B5EF4-FFF2-40B4-BE49-F238E27FC236}">
                <a16:creationId xmlns:a16="http://schemas.microsoft.com/office/drawing/2014/main" id="{41D47697-4A15-46AB-B58C-1163AC50B3FE}"/>
              </a:ext>
            </a:extLst>
          </p:cNvPr>
          <p:cNvGrpSpPr/>
          <p:nvPr/>
        </p:nvGrpSpPr>
        <p:grpSpPr>
          <a:xfrm>
            <a:off x="1007604" y="512676"/>
            <a:ext cx="7053708" cy="1559573"/>
            <a:chOff x="1331640" y="6569999"/>
            <a:chExt cx="9368791" cy="2049316"/>
          </a:xfrm>
        </p:grpSpPr>
        <p:pic>
          <p:nvPicPr>
            <p:cNvPr id="8" name="Picture 7">
              <a:extLst>
                <a:ext uri="{FF2B5EF4-FFF2-40B4-BE49-F238E27FC236}">
                  <a16:creationId xmlns:a16="http://schemas.microsoft.com/office/drawing/2014/main" id="{01A7C840-E424-402C-AA3A-86BF80569347}"/>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10" name="Rectangle 9">
              <a:extLst>
                <a:ext uri="{FF2B5EF4-FFF2-40B4-BE49-F238E27FC236}">
                  <a16:creationId xmlns:a16="http://schemas.microsoft.com/office/drawing/2014/main" id="{66236654-0D57-40E3-A443-8950FE3CED8A}"/>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5" name="Title 1"/>
          <p:cNvSpPr txBox="1">
            <a:spLocks/>
          </p:cNvSpPr>
          <p:nvPr/>
        </p:nvSpPr>
        <p:spPr>
          <a:xfrm>
            <a:off x="1485900" y="95157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AU" b="1" dirty="0">
                <a:solidFill>
                  <a:schemeClr val="bg1"/>
                </a:solidFill>
              </a:rPr>
              <a:t>Some supports available for carers</a:t>
            </a:r>
            <a:endParaRPr lang="en-AU" sz="1800" dirty="0"/>
          </a:p>
        </p:txBody>
      </p:sp>
      <p:sp>
        <p:nvSpPr>
          <p:cNvPr id="2" name="Text Placeholder 1"/>
          <p:cNvSpPr>
            <a:spLocks noGrp="1"/>
          </p:cNvSpPr>
          <p:nvPr>
            <p:ph type="body" sz="quarter" idx="10"/>
          </p:nvPr>
        </p:nvSpPr>
        <p:spPr>
          <a:xfrm>
            <a:off x="1485901" y="2170538"/>
            <a:ext cx="5875235" cy="3651050"/>
          </a:xfrm>
        </p:spPr>
        <p:txBody>
          <a:bodyPr>
            <a:normAutofit fontScale="77500" lnSpcReduction="20000"/>
          </a:bodyPr>
          <a:lstStyle/>
          <a:p>
            <a:pPr marL="0" indent="0" algn="ctr">
              <a:buNone/>
            </a:pPr>
            <a:r>
              <a:rPr lang="en-AU" b="1" dirty="0">
                <a:solidFill>
                  <a:schemeClr val="tx2">
                    <a:lumMod val="60000"/>
                    <a:lumOff val="40000"/>
                  </a:schemeClr>
                </a:solidFill>
              </a:rPr>
              <a:t>Association for Children with a Disability</a:t>
            </a:r>
          </a:p>
          <a:p>
            <a:pPr marL="0" indent="0" algn="ctr">
              <a:buNone/>
            </a:pPr>
            <a:endParaRPr lang="en-AU" sz="750" b="1" dirty="0">
              <a:solidFill>
                <a:schemeClr val="tx2">
                  <a:lumMod val="60000"/>
                  <a:lumOff val="40000"/>
                </a:schemeClr>
              </a:solidFill>
            </a:endParaRPr>
          </a:p>
          <a:p>
            <a:pPr marL="0" indent="0" algn="ctr">
              <a:buNone/>
            </a:pPr>
            <a:r>
              <a:rPr lang="en-AU" b="1" dirty="0">
                <a:solidFill>
                  <a:schemeClr val="accent4">
                    <a:lumMod val="75000"/>
                  </a:schemeClr>
                </a:solidFill>
              </a:rPr>
              <a:t>My Care Space</a:t>
            </a:r>
          </a:p>
          <a:p>
            <a:pPr marL="0" indent="0" algn="ctr">
              <a:buNone/>
            </a:pPr>
            <a:endParaRPr lang="en-AU" sz="750" b="1" dirty="0">
              <a:solidFill>
                <a:schemeClr val="accent4">
                  <a:lumMod val="75000"/>
                </a:schemeClr>
              </a:solidFill>
            </a:endParaRPr>
          </a:p>
          <a:p>
            <a:pPr marL="0" indent="0" algn="ctr">
              <a:buNone/>
            </a:pPr>
            <a:r>
              <a:rPr lang="en-AU" b="1" dirty="0">
                <a:solidFill>
                  <a:srgbClr val="C00000"/>
                </a:solidFill>
              </a:rPr>
              <a:t>Carers Victoria</a:t>
            </a:r>
          </a:p>
          <a:p>
            <a:pPr marL="0" indent="0" algn="ctr">
              <a:buNone/>
            </a:pPr>
            <a:endParaRPr lang="en-AU" sz="750" b="1" dirty="0">
              <a:solidFill>
                <a:srgbClr val="C00000"/>
              </a:solidFill>
            </a:endParaRPr>
          </a:p>
          <a:p>
            <a:pPr marL="0" indent="0" algn="ctr">
              <a:buNone/>
            </a:pPr>
            <a:r>
              <a:rPr lang="en-AU" b="1" dirty="0">
                <a:solidFill>
                  <a:srgbClr val="002060"/>
                </a:solidFill>
              </a:rPr>
              <a:t>Disability Gateway</a:t>
            </a:r>
          </a:p>
          <a:p>
            <a:pPr marL="0" indent="0" algn="ctr">
              <a:buNone/>
            </a:pPr>
            <a:endParaRPr lang="en-AU" sz="750" b="1" dirty="0">
              <a:solidFill>
                <a:srgbClr val="C00000"/>
              </a:solidFill>
            </a:endParaRPr>
          </a:p>
          <a:p>
            <a:pPr marL="0" indent="0" algn="ctr">
              <a:buNone/>
            </a:pPr>
            <a:r>
              <a:rPr lang="en-AU" b="1" dirty="0">
                <a:solidFill>
                  <a:schemeClr val="accent6">
                    <a:lumMod val="75000"/>
                  </a:schemeClr>
                </a:solidFill>
              </a:rPr>
              <a:t>Key Assets</a:t>
            </a:r>
          </a:p>
          <a:p>
            <a:pPr marL="0" indent="0" algn="ctr">
              <a:buNone/>
            </a:pPr>
            <a:endParaRPr lang="en-AU" sz="750" b="1" dirty="0">
              <a:solidFill>
                <a:srgbClr val="C00000"/>
              </a:solidFill>
            </a:endParaRPr>
          </a:p>
          <a:p>
            <a:pPr marL="0" indent="0" algn="ctr">
              <a:buNone/>
            </a:pPr>
            <a:r>
              <a:rPr lang="en-AU" b="1" dirty="0" err="1">
                <a:solidFill>
                  <a:schemeClr val="tx1">
                    <a:lumMod val="65000"/>
                    <a:lumOff val="35000"/>
                  </a:schemeClr>
                </a:solidFill>
              </a:rPr>
              <a:t>OzChild</a:t>
            </a:r>
            <a:endParaRPr lang="en-AU" b="1" dirty="0">
              <a:solidFill>
                <a:schemeClr val="tx1">
                  <a:lumMod val="65000"/>
                  <a:lumOff val="35000"/>
                </a:schemeClr>
              </a:solidFill>
            </a:endParaRPr>
          </a:p>
          <a:p>
            <a:pPr marL="0" indent="0" algn="ctr">
              <a:buNone/>
            </a:pPr>
            <a:endParaRPr lang="en-AU" sz="825" b="1" dirty="0">
              <a:solidFill>
                <a:schemeClr val="tx1">
                  <a:lumMod val="65000"/>
                  <a:lumOff val="35000"/>
                </a:schemeClr>
              </a:solidFill>
            </a:endParaRPr>
          </a:p>
          <a:p>
            <a:pPr marL="0" indent="0" algn="ctr">
              <a:buNone/>
            </a:pPr>
            <a:r>
              <a:rPr lang="en-AU" b="1" dirty="0">
                <a:solidFill>
                  <a:schemeClr val="accent1">
                    <a:lumMod val="75000"/>
                  </a:schemeClr>
                </a:solidFill>
              </a:rPr>
              <a:t>Raisingchildren.net.au</a:t>
            </a:r>
          </a:p>
          <a:p>
            <a:pPr marL="0" indent="0" algn="ctr">
              <a:buNone/>
            </a:pPr>
            <a:endParaRPr lang="en-AU" b="1" dirty="0">
              <a:solidFill>
                <a:srgbClr val="C00000"/>
              </a:solidFill>
            </a:endParaRPr>
          </a:p>
          <a:p>
            <a:pPr marL="0" indent="0" algn="ctr">
              <a:buNone/>
            </a:pPr>
            <a:endParaRPr lang="en-AU" sz="750" b="1" dirty="0">
              <a:solidFill>
                <a:srgbClr val="C00000"/>
              </a:solidFill>
            </a:endParaRPr>
          </a:p>
        </p:txBody>
      </p:sp>
    </p:spTree>
    <p:custDataLst>
      <p:tags r:id="rId1"/>
    </p:custDataLst>
    <p:extLst>
      <p:ext uri="{BB962C8B-B14F-4D97-AF65-F5344CB8AC3E}">
        <p14:creationId xmlns:p14="http://schemas.microsoft.com/office/powerpoint/2010/main" val="8586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0764" y="1539552"/>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460929D7-B444-4804-9C03-37DAF3942307}"/>
              </a:ext>
            </a:extLst>
          </p:cNvPr>
          <p:cNvGrpSpPr/>
          <p:nvPr/>
        </p:nvGrpSpPr>
        <p:grpSpPr>
          <a:xfrm>
            <a:off x="-180528" y="-459432"/>
            <a:ext cx="9404944" cy="2079430"/>
            <a:chOff x="1331640" y="6569999"/>
            <a:chExt cx="9368791" cy="2049316"/>
          </a:xfrm>
        </p:grpSpPr>
        <p:pic>
          <p:nvPicPr>
            <p:cNvPr id="10" name="Picture 9">
              <a:extLst>
                <a:ext uri="{FF2B5EF4-FFF2-40B4-BE49-F238E27FC236}">
                  <a16:creationId xmlns:a16="http://schemas.microsoft.com/office/drawing/2014/main" id="{35994DEF-506F-4552-B99B-F21B1C84BE0A}"/>
                </a:ext>
                <a:ext uri="{C183D7F6-B498-43B3-948B-1728B52AA6E4}">
                  <adec:decorative xmlns:adec="http://schemas.microsoft.com/office/drawing/2017/decorative" val="1"/>
                </a:ext>
              </a:extLst>
            </p:cNvPr>
            <p:cNvPicPr>
              <a:picLocks noChangeAspect="1"/>
            </p:cNvPicPr>
            <p:nvPr/>
          </p:nvPicPr>
          <p:blipFill rotWithShape="1">
            <a:blip r:embed="rId3"/>
            <a:srcRect t="23647" b="48321"/>
            <a:stretch/>
          </p:blipFill>
          <p:spPr>
            <a:xfrm>
              <a:off x="1331640" y="6569999"/>
              <a:ext cx="9368791" cy="2038706"/>
            </a:xfrm>
            <a:prstGeom prst="rect">
              <a:avLst/>
            </a:prstGeom>
          </p:spPr>
        </p:pic>
        <p:sp>
          <p:nvSpPr>
            <p:cNvPr id="11" name="Rectangle 10">
              <a:extLst>
                <a:ext uri="{FF2B5EF4-FFF2-40B4-BE49-F238E27FC236}">
                  <a16:creationId xmlns:a16="http://schemas.microsoft.com/office/drawing/2014/main" id="{57154236-CD01-48CE-AA96-707E6E3A64A7}"/>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25760"/>
            <a:ext cx="8229600" cy="1143000"/>
          </a:xfrm>
        </p:spPr>
        <p:txBody>
          <a:bodyPr/>
          <a:lstStyle/>
          <a:p>
            <a:r>
              <a:rPr lang="en-AU" sz="3200" b="1" dirty="0">
                <a:solidFill>
                  <a:schemeClr val="bg1"/>
                </a:solidFill>
              </a:rPr>
              <a:t>Finding Support Workers</a:t>
            </a:r>
            <a:endParaRPr lang="en-AU" dirty="0"/>
          </a:p>
        </p:txBody>
      </p:sp>
      <p:sp>
        <p:nvSpPr>
          <p:cNvPr id="18" name="Title 3">
            <a:extLst>
              <a:ext uri="{FF2B5EF4-FFF2-40B4-BE49-F238E27FC236}">
                <a16:creationId xmlns:a16="http://schemas.microsoft.com/office/drawing/2014/main" id="{80EE204C-E040-4076-AFEC-7A4F21562C16}"/>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en-US" dirty="0"/>
          </a:p>
        </p:txBody>
      </p:sp>
      <p:sp>
        <p:nvSpPr>
          <p:cNvPr id="3" name="Rectangle 2"/>
          <p:cNvSpPr/>
          <p:nvPr/>
        </p:nvSpPr>
        <p:spPr>
          <a:xfrm>
            <a:off x="3534544" y="-2187624"/>
            <a:ext cx="4572000" cy="1569660"/>
          </a:xfrm>
          <a:prstGeom prst="rect">
            <a:avLst/>
          </a:prstGeom>
        </p:spPr>
        <p:txBody>
          <a:bodyPr>
            <a:spAutoFit/>
          </a:bodyPr>
          <a:lstStyle/>
          <a:p>
            <a:pPr algn="ctr"/>
            <a:r>
              <a:rPr lang="en-AU" sz="3200" dirty="0"/>
              <a:t>Covid19 Hotline:</a:t>
            </a:r>
          </a:p>
          <a:p>
            <a:pPr algn="ctr"/>
            <a:r>
              <a:rPr lang="en-AU" sz="3200" dirty="0"/>
              <a:t>1800 800 110</a:t>
            </a:r>
          </a:p>
          <a:p>
            <a:pPr algn="ctr"/>
            <a:endParaRPr lang="en-AU"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1044" b="91943"/>
          <a:stretch/>
        </p:blipFill>
        <p:spPr bwMode="auto">
          <a:xfrm>
            <a:off x="573979" y="3060137"/>
            <a:ext cx="3920304" cy="1232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8022" r="69951" b="63359"/>
          <a:stretch/>
        </p:blipFill>
        <p:spPr bwMode="auto">
          <a:xfrm>
            <a:off x="4638299" y="2225430"/>
            <a:ext cx="3490046" cy="1131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777" r="59630" b="34283"/>
          <a:stretch/>
        </p:blipFill>
        <p:spPr bwMode="auto">
          <a:xfrm>
            <a:off x="782721" y="4437112"/>
            <a:ext cx="3999593" cy="1001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21162" b="91825"/>
          <a:stretch/>
        </p:blipFill>
        <p:spPr bwMode="auto">
          <a:xfrm>
            <a:off x="1400881" y="2060848"/>
            <a:ext cx="3370748"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284" t="28022" r="3540" b="63333"/>
          <a:stretch/>
        </p:blipFill>
        <p:spPr bwMode="auto">
          <a:xfrm>
            <a:off x="1323898" y="5341211"/>
            <a:ext cx="4178497" cy="96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6777" r="21596" b="34283"/>
          <a:stretch/>
        </p:blipFill>
        <p:spPr bwMode="auto">
          <a:xfrm>
            <a:off x="5432420" y="5422312"/>
            <a:ext cx="3100020" cy="1103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85355" r="14177" b="5591"/>
          <a:stretch/>
        </p:blipFill>
        <p:spPr bwMode="auto">
          <a:xfrm>
            <a:off x="4710307" y="3676616"/>
            <a:ext cx="3549104" cy="1014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741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207943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8" name="Rectangle 7"/>
          <p:cNvSpPr/>
          <p:nvPr/>
        </p:nvSpPr>
        <p:spPr>
          <a:xfrm>
            <a:off x="0" y="1512168"/>
            <a:ext cx="9144000" cy="5345832"/>
          </a:xfrm>
          <a:prstGeom prst="rect">
            <a:avLst/>
          </a:prstGeom>
          <a:gradFill flip="none" rotWithShape="1">
            <a:gsLst>
              <a:gs pos="95000">
                <a:schemeClr val="accent4">
                  <a:lumMod val="20000"/>
                  <a:lumOff val="80000"/>
                </a:schemeClr>
              </a:gs>
              <a:gs pos="93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Mainstream systems, family, friends and community, partners in the community (LAC/ECIE), information linkages and capacity building, and NDIS plans are all components of the ILC big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233" y="2216110"/>
            <a:ext cx="4554400" cy="45972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376777" y="2216110"/>
            <a:ext cx="5055844" cy="4597266"/>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p:cNvGrpSpPr/>
          <p:nvPr/>
        </p:nvGrpSpPr>
        <p:grpSpPr>
          <a:xfrm>
            <a:off x="4600484" y="3248000"/>
            <a:ext cx="2464455" cy="2097846"/>
            <a:chOff x="4242790" y="3248000"/>
            <a:chExt cx="2464455" cy="2097846"/>
          </a:xfrm>
        </p:grpSpPr>
        <p:pic>
          <p:nvPicPr>
            <p:cNvPr id="16" name="Picture 15"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54565" t="21770" r="3128" b="35134"/>
            <a:stretch/>
          </p:blipFill>
          <p:spPr bwMode="auto">
            <a:xfrm>
              <a:off x="4780382" y="3248000"/>
              <a:ext cx="1926863" cy="1981200"/>
            </a:xfrm>
            <a:prstGeom prst="ellipse">
              <a:avLst/>
            </a:prstGeom>
            <a:noFill/>
            <a:effectLst>
              <a:outerShdw blurRad="381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43097" t="34359" r="43518" b="31283"/>
            <a:stretch/>
          </p:blipFill>
          <p:spPr bwMode="auto">
            <a:xfrm>
              <a:off x="4242790" y="3728278"/>
              <a:ext cx="681608" cy="1617568"/>
            </a:xfrm>
            <a:prstGeom prst="flowChartAlternateProcess">
              <a:avLst/>
            </a:prstGeom>
            <a:noFill/>
            <a:effectLst>
              <a:softEdge rad="25400"/>
            </a:effectLst>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742093FF-514E-387F-9FFB-A5D4063B44A7}"/>
              </a:ext>
            </a:extLst>
          </p:cNvPr>
          <p:cNvSpPr/>
          <p:nvPr/>
        </p:nvSpPr>
        <p:spPr>
          <a:xfrm>
            <a:off x="1" y="1530954"/>
            <a:ext cx="5138076" cy="5327045"/>
          </a:xfrm>
          <a:prstGeom prst="rect">
            <a:avLst/>
          </a:prstGeom>
          <a:gradFill flip="none" rotWithShape="1">
            <a:gsLst>
              <a:gs pos="0">
                <a:schemeClr val="bg1"/>
              </a:gs>
              <a:gs pos="100000">
                <a:schemeClr val="bg1">
                  <a:alpha val="23000"/>
                </a:schemeClr>
              </a:gs>
              <a:gs pos="83000">
                <a:schemeClr val="bg1">
                  <a:alpha val="8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dirty="0"/>
          </a:p>
        </p:txBody>
      </p:sp>
      <p:sp>
        <p:nvSpPr>
          <p:cNvPr id="10" name="Rectangle 9">
            <a:extLst>
              <a:ext uri="{FF2B5EF4-FFF2-40B4-BE49-F238E27FC236}">
                <a16:creationId xmlns:a16="http://schemas.microsoft.com/office/drawing/2014/main" id="{DE452E29-28AA-0B6B-B56F-0D799D11F6EC}"/>
              </a:ext>
            </a:extLst>
          </p:cNvPr>
          <p:cNvSpPr/>
          <p:nvPr/>
        </p:nvSpPr>
        <p:spPr>
          <a:xfrm>
            <a:off x="340324" y="1522690"/>
            <a:ext cx="3659146" cy="5327045"/>
          </a:xfrm>
          <a:prstGeom prst="rect">
            <a:avLst/>
          </a:prstGeom>
          <a:gradFill flip="none" rotWithShape="1">
            <a:gsLst>
              <a:gs pos="0">
                <a:schemeClr val="bg1"/>
              </a:gs>
              <a:gs pos="100000">
                <a:schemeClr val="bg1">
                  <a:alpha val="23000"/>
                </a:schemeClr>
              </a:gs>
              <a:gs pos="83000">
                <a:schemeClr val="bg1">
                  <a:alpha val="8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b="0" i="0" dirty="0">
              <a:solidFill>
                <a:srgbClr val="000000"/>
              </a:solidFill>
              <a:effectLst/>
              <a:latin typeface="Arial" panose="020B0604020202020204" pitchFamily="34" charset="0"/>
            </a:endParaRPr>
          </a:p>
          <a:p>
            <a:r>
              <a:rPr lang="en-US" b="1" dirty="0">
                <a:solidFill>
                  <a:srgbClr val="953E13"/>
                </a:solidFill>
                <a:latin typeface="Arial" panose="020B0604020202020204" pitchFamily="34" charset="0"/>
              </a:rPr>
              <a:t>“</a:t>
            </a:r>
            <a:r>
              <a:rPr lang="en-US" sz="1800" b="1" i="0" dirty="0">
                <a:solidFill>
                  <a:srgbClr val="953E13"/>
                </a:solidFill>
                <a:effectLst/>
                <a:latin typeface="Arial" panose="020B0604020202020204" pitchFamily="34" charset="0"/>
              </a:rPr>
              <a:t>The NDIS will be responsible for supports that are not clinical in nature and that focus on a person’s functional ability…to undertake activities of daily living and participate in the community and social and economic life” (s7.6)</a:t>
            </a:r>
          </a:p>
          <a:p>
            <a:endParaRPr lang="en-US" dirty="0">
              <a:solidFill>
                <a:srgbClr val="000000"/>
              </a:solidFill>
              <a:latin typeface="Arial" panose="020B0604020202020204" pitchFamily="34" charset="0"/>
            </a:endParaRPr>
          </a:p>
          <a:p>
            <a:r>
              <a:rPr lang="en-US" b="1" dirty="0">
                <a:solidFill>
                  <a:schemeClr val="accent1">
                    <a:lumMod val="50000"/>
                  </a:schemeClr>
                </a:solidFill>
                <a:latin typeface="Arial" panose="020B0604020202020204" pitchFamily="34" charset="0"/>
              </a:rPr>
              <a:t>“…</a:t>
            </a:r>
            <a:r>
              <a:rPr lang="en-US" sz="1800" b="1" i="0" dirty="0">
                <a:solidFill>
                  <a:schemeClr val="accent1">
                    <a:lumMod val="50000"/>
                  </a:schemeClr>
                </a:solidFill>
                <a:effectLst/>
                <a:latin typeface="Arial" panose="020B0604020202020204" pitchFamily="34" charset="0"/>
              </a:rPr>
              <a:t> supports for children, families and carers, required as a direct result of a child's disability, that enable families and carers to sustainably maintain their caring role…” (7.11)</a:t>
            </a:r>
            <a:endParaRPr lang="en-AU" b="1" dirty="0">
              <a:solidFill>
                <a:schemeClr val="accent1">
                  <a:lumMod val="50000"/>
                </a:schemeClr>
              </a:solidFill>
            </a:endParaRPr>
          </a:p>
        </p:txBody>
      </p:sp>
      <p:sp>
        <p:nvSpPr>
          <p:cNvPr id="4" name="Oval 3">
            <a:extLst>
              <a:ext uri="{FF2B5EF4-FFF2-40B4-BE49-F238E27FC236}">
                <a16:creationId xmlns:a16="http://schemas.microsoft.com/office/drawing/2014/main" id="{E07FE4E1-1D31-FE19-F02A-B59A6F72EC09}"/>
              </a:ext>
            </a:extLst>
          </p:cNvPr>
          <p:cNvSpPr/>
          <p:nvPr/>
        </p:nvSpPr>
        <p:spPr>
          <a:xfrm rot="21134014">
            <a:off x="271468" y="2022122"/>
            <a:ext cx="3151556" cy="693423"/>
          </a:xfrm>
          <a:prstGeom prst="ellipse">
            <a:avLst/>
          </a:prstGeom>
          <a:noFill/>
          <a:ln>
            <a:solidFill>
              <a:srgbClr val="FFFF00"/>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1CE751B-F817-1521-37AD-F8F457922B8C}"/>
              </a:ext>
            </a:extLst>
          </p:cNvPr>
          <p:cNvSpPr/>
          <p:nvPr/>
        </p:nvSpPr>
        <p:spPr>
          <a:xfrm rot="21134014">
            <a:off x="216223" y="5353716"/>
            <a:ext cx="3151556" cy="693423"/>
          </a:xfrm>
          <a:prstGeom prst="ellipse">
            <a:avLst/>
          </a:prstGeom>
          <a:noFill/>
          <a:ln>
            <a:solidFill>
              <a:srgbClr val="FFFF00"/>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40572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207943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8" name="Rectangle 7"/>
          <p:cNvSpPr/>
          <p:nvPr/>
        </p:nvSpPr>
        <p:spPr>
          <a:xfrm>
            <a:off x="0" y="1512168"/>
            <a:ext cx="9144000" cy="5345832"/>
          </a:xfrm>
          <a:prstGeom prst="rect">
            <a:avLst/>
          </a:prstGeom>
          <a:gradFill flip="none" rotWithShape="1">
            <a:gsLst>
              <a:gs pos="95000">
                <a:schemeClr val="accent4">
                  <a:lumMod val="20000"/>
                  <a:lumOff val="80000"/>
                </a:schemeClr>
              </a:gs>
              <a:gs pos="93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Mainstream systems, family, friends and community, partners in the community (LAC/ECIE), information linkages and capacity building, and NDIS plans are all components of the ILC big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233" y="2216110"/>
            <a:ext cx="4554400" cy="45972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376777" y="2216110"/>
            <a:ext cx="5055844" cy="4597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2698" t="22377" r="54461" b="35332"/>
          <a:stretch/>
        </p:blipFill>
        <p:spPr bwMode="auto">
          <a:xfrm>
            <a:off x="2788585" y="3284984"/>
            <a:ext cx="1951136" cy="1944216"/>
          </a:xfrm>
          <a:prstGeom prst="ellipse">
            <a:avLst/>
          </a:prstGeom>
          <a:noFill/>
          <a:effectLst>
            <a:outerShdw blurRad="381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04968" y="5241394"/>
            <a:ext cx="1654864" cy="861774"/>
          </a:xfrm>
          <a:prstGeom prst="rect">
            <a:avLst/>
          </a:prstGeom>
          <a:noFill/>
        </p:spPr>
        <p:txBody>
          <a:bodyPr wrap="square" rtlCol="0">
            <a:spAutoFit/>
          </a:bodyPr>
          <a:lstStyle/>
          <a:p>
            <a:pPr algn="ctr"/>
            <a:r>
              <a:rPr lang="en-AU" sz="2500" b="1" dirty="0">
                <a:solidFill>
                  <a:srgbClr val="1C9022"/>
                </a:solidFill>
              </a:rPr>
              <a:t>‘Informal’ Supports</a:t>
            </a:r>
          </a:p>
        </p:txBody>
      </p:sp>
      <p:sp>
        <p:nvSpPr>
          <p:cNvPr id="21" name="TextBox 20"/>
          <p:cNvSpPr txBox="1"/>
          <p:nvPr/>
        </p:nvSpPr>
        <p:spPr>
          <a:xfrm>
            <a:off x="6732240" y="5313402"/>
            <a:ext cx="1416280" cy="861774"/>
          </a:xfrm>
          <a:prstGeom prst="rect">
            <a:avLst/>
          </a:prstGeom>
          <a:noFill/>
        </p:spPr>
        <p:txBody>
          <a:bodyPr wrap="square" rtlCol="0">
            <a:spAutoFit/>
          </a:bodyPr>
          <a:lstStyle/>
          <a:p>
            <a:pPr algn="ctr"/>
            <a:r>
              <a:rPr lang="en-AU" sz="2500" b="1" dirty="0">
                <a:solidFill>
                  <a:schemeClr val="accent6">
                    <a:lumMod val="75000"/>
                  </a:schemeClr>
                </a:solidFill>
              </a:rPr>
              <a:t>‘Formal’ Supports</a:t>
            </a:r>
            <a:endParaRPr lang="en-AU" sz="2500" b="1" i="1" dirty="0">
              <a:solidFill>
                <a:schemeClr val="accent6">
                  <a:lumMod val="75000"/>
                </a:schemeClr>
              </a:solidFill>
            </a:endParaRPr>
          </a:p>
        </p:txBody>
      </p:sp>
      <p:pic>
        <p:nvPicPr>
          <p:cNvPr id="28" name="Picture 27"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29645" t="2594" r="29645" b="54577"/>
          <a:stretch/>
        </p:blipFill>
        <p:spPr bwMode="auto">
          <a:xfrm>
            <a:off x="4020373" y="2380338"/>
            <a:ext cx="1854119" cy="1968974"/>
          </a:xfrm>
          <a:prstGeom prst="ellipse">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00484" y="3248000"/>
            <a:ext cx="2464455" cy="2097846"/>
            <a:chOff x="4242790" y="3248000"/>
            <a:chExt cx="2464455" cy="2097846"/>
          </a:xfrm>
        </p:grpSpPr>
        <p:pic>
          <p:nvPicPr>
            <p:cNvPr id="16" name="Picture 15"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54565" t="21770" r="3128" b="35134"/>
            <a:stretch/>
          </p:blipFill>
          <p:spPr bwMode="auto">
            <a:xfrm>
              <a:off x="4780382" y="3248000"/>
              <a:ext cx="1926863" cy="1981200"/>
            </a:xfrm>
            <a:prstGeom prst="ellipse">
              <a:avLst/>
            </a:prstGeom>
            <a:noFill/>
            <a:effectLst>
              <a:outerShdw blurRad="381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Mainstream systems, family, friends and community, partners in the community (LAC/ECIE), information linkages and capacity building, and NDIS plans are all components of the ILC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43097" t="34359" r="43518" b="31283"/>
            <a:stretch/>
          </p:blipFill>
          <p:spPr bwMode="auto">
            <a:xfrm>
              <a:off x="4242790" y="3728278"/>
              <a:ext cx="681608" cy="1617568"/>
            </a:xfrm>
            <a:prstGeom prst="flowChartAlternateProcess">
              <a:avLst/>
            </a:prstGeom>
            <a:noFill/>
            <a:effectLst>
              <a:softEdge rad="25400"/>
            </a:effectLst>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rot="2170078">
            <a:off x="5584650" y="2225529"/>
            <a:ext cx="1700219" cy="1015663"/>
          </a:xfrm>
          <a:prstGeom prst="rect">
            <a:avLst/>
          </a:prstGeom>
          <a:noFill/>
          <a:effectLst>
            <a:glow rad="596900">
              <a:schemeClr val="accent4">
                <a:satMod val="175000"/>
                <a:alpha val="57000"/>
              </a:schemeClr>
            </a:glow>
            <a:softEdge rad="165100"/>
          </a:effectLst>
        </p:spPr>
        <p:txBody>
          <a:bodyPr wrap="square" rtlCol="0">
            <a:spAutoFit/>
          </a:bodyPr>
          <a:lstStyle/>
          <a:p>
            <a:pPr algn="ctr"/>
            <a:r>
              <a:rPr lang="en-AU" sz="2000" b="1" dirty="0">
                <a:solidFill>
                  <a:schemeClr val="accent4">
                    <a:lumMod val="75000"/>
                  </a:schemeClr>
                </a:solidFill>
              </a:rPr>
              <a:t>Demarcation of responsibility</a:t>
            </a:r>
            <a:endParaRPr lang="en-AU" sz="2000" b="1" i="1" dirty="0">
              <a:solidFill>
                <a:schemeClr val="accent4">
                  <a:lumMod val="75000"/>
                </a:schemeClr>
              </a:solidFill>
            </a:endParaRPr>
          </a:p>
        </p:txBody>
      </p:sp>
      <p:sp>
        <p:nvSpPr>
          <p:cNvPr id="5" name="Rectangle 4"/>
          <p:cNvSpPr/>
          <p:nvPr/>
        </p:nvSpPr>
        <p:spPr>
          <a:xfrm>
            <a:off x="254160" y="1821696"/>
            <a:ext cx="2301616" cy="3477875"/>
          </a:xfrm>
          <a:prstGeom prst="rect">
            <a:avLst/>
          </a:prstGeom>
        </p:spPr>
        <p:txBody>
          <a:bodyPr wrap="square">
            <a:spAutoFit/>
          </a:bodyPr>
          <a:lstStyle/>
          <a:p>
            <a:r>
              <a:rPr lang="en-AU" sz="2200" b="1" dirty="0">
                <a:solidFill>
                  <a:srgbClr val="002060"/>
                </a:solidFill>
              </a:rPr>
              <a:t>“…the funding or provision of the support takes account of what</a:t>
            </a:r>
          </a:p>
          <a:p>
            <a:r>
              <a:rPr lang="en-AU" sz="2200" b="1" dirty="0">
                <a:solidFill>
                  <a:srgbClr val="002060"/>
                </a:solidFill>
              </a:rPr>
              <a:t>it is reasonable to expect families, carers, informal networks and the community to provide” </a:t>
            </a:r>
          </a:p>
        </p:txBody>
      </p:sp>
    </p:spTree>
    <p:custDataLst>
      <p:tags r:id="rId1"/>
    </p:custDataLst>
    <p:extLst>
      <p:ext uri="{BB962C8B-B14F-4D97-AF65-F5344CB8AC3E}">
        <p14:creationId xmlns:p14="http://schemas.microsoft.com/office/powerpoint/2010/main" val="42576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21BE38-951A-47DC-B279-09C5725A399A}"/>
              </a:ext>
            </a:extLst>
          </p:cNvPr>
          <p:cNvGrpSpPr/>
          <p:nvPr/>
        </p:nvGrpSpPr>
        <p:grpSpPr>
          <a:xfrm>
            <a:off x="-180528" y="-99392"/>
            <a:ext cx="9404944" cy="1611560"/>
            <a:chOff x="1331640" y="6569999"/>
            <a:chExt cx="9368791" cy="2049316"/>
          </a:xfrm>
        </p:grpSpPr>
        <p:pic>
          <p:nvPicPr>
            <p:cNvPr id="22" name="Picture 21">
              <a:extLst>
                <a:ext uri="{FF2B5EF4-FFF2-40B4-BE49-F238E27FC236}">
                  <a16:creationId xmlns:a16="http://schemas.microsoft.com/office/drawing/2014/main" id="{A16F2DB7-8804-462D-BD20-6C14FC05593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A974A740-6EFB-4CA2-9F79-B17FB8E9E80E}"/>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457200" y="116632"/>
            <a:ext cx="8229600" cy="1143000"/>
          </a:xfrm>
        </p:spPr>
        <p:txBody>
          <a:bodyPr>
            <a:normAutofit/>
          </a:bodyPr>
          <a:lstStyle/>
          <a:p>
            <a:r>
              <a:rPr lang="en-AU" sz="3200" b="1" dirty="0">
                <a:solidFill>
                  <a:schemeClr val="bg1"/>
                </a:solidFill>
              </a:rPr>
              <a:t>The “Reasonable and Necessary” NDIS </a:t>
            </a:r>
          </a:p>
        </p:txBody>
      </p:sp>
      <p:sp>
        <p:nvSpPr>
          <p:cNvPr id="14" name="Rectangle 13">
            <a:extLst>
              <a:ext uri="{FF2B5EF4-FFF2-40B4-BE49-F238E27FC236}">
                <a16:creationId xmlns:a16="http://schemas.microsoft.com/office/drawing/2014/main" id="{3F28F47C-AB15-4EBA-B63D-2CBB8AD63DBE}"/>
              </a:ext>
            </a:extLst>
          </p:cNvPr>
          <p:cNvSpPr/>
          <p:nvPr/>
        </p:nvSpPr>
        <p:spPr>
          <a:xfrm flipH="1">
            <a:off x="3131840" y="1512168"/>
            <a:ext cx="6012160" cy="5345832"/>
          </a:xfrm>
          <a:prstGeom prst="rect">
            <a:avLst/>
          </a:prstGeom>
          <a:gradFill flip="none" rotWithShape="1">
            <a:gsLst>
              <a:gs pos="0">
                <a:schemeClr val="accent6">
                  <a:lumMod val="40000"/>
                  <a:lumOff val="60000"/>
                  <a:alpha val="34000"/>
                </a:schemeClr>
              </a:gs>
              <a:gs pos="88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0A2CE1FF-703D-469B-8CE9-19B7AA3F885F}"/>
              </a:ext>
            </a:extLst>
          </p:cNvPr>
          <p:cNvSpPr/>
          <p:nvPr/>
        </p:nvSpPr>
        <p:spPr>
          <a:xfrm>
            <a:off x="4576063" y="1539552"/>
            <a:ext cx="4553236" cy="5345832"/>
          </a:xfrm>
          <a:prstGeom prst="rect">
            <a:avLst/>
          </a:prstGeom>
          <a:gradFill flip="none" rotWithShape="1">
            <a:gsLst>
              <a:gs pos="80000">
                <a:schemeClr val="accent4">
                  <a:lumMod val="20000"/>
                  <a:lumOff val="80000"/>
                </a:schemeClr>
              </a:gs>
              <a:gs pos="18000">
                <a:schemeClr val="bg1"/>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5A7A58E-D9BB-4C32-9773-D598EA218810}"/>
              </a:ext>
            </a:extLst>
          </p:cNvPr>
          <p:cNvSpPr txBox="1"/>
          <p:nvPr/>
        </p:nvSpPr>
        <p:spPr>
          <a:xfrm>
            <a:off x="0" y="1743199"/>
            <a:ext cx="9144000" cy="461665"/>
          </a:xfrm>
          <a:prstGeom prst="rect">
            <a:avLst/>
          </a:prstGeom>
          <a:noFill/>
        </p:spPr>
        <p:txBody>
          <a:bodyPr wrap="square">
            <a:spAutoFit/>
          </a:bodyPr>
          <a:lstStyle/>
          <a:p>
            <a:pPr algn="ctr"/>
            <a:r>
              <a:rPr lang="en-US" sz="2400" b="1" dirty="0">
                <a:solidFill>
                  <a:schemeClr val="accent1">
                    <a:lumMod val="75000"/>
                  </a:schemeClr>
                </a:solidFill>
              </a:rPr>
              <a:t>Every support provided by the NDIS </a:t>
            </a:r>
            <a:r>
              <a:rPr lang="en-US" sz="2400" b="1" i="1" dirty="0"/>
              <a:t>must meet all 6</a:t>
            </a:r>
            <a:r>
              <a:rPr lang="en-US" sz="2400" b="1" dirty="0"/>
              <a:t> </a:t>
            </a:r>
            <a:r>
              <a:rPr lang="en-US" sz="2400" b="1" dirty="0">
                <a:solidFill>
                  <a:schemeClr val="accent1">
                    <a:lumMod val="75000"/>
                  </a:schemeClr>
                </a:solidFill>
              </a:rPr>
              <a:t>of these criteria:</a:t>
            </a:r>
            <a:endParaRPr lang="en-AU" sz="2400" b="1" dirty="0">
              <a:solidFill>
                <a:schemeClr val="accent1">
                  <a:lumMod val="75000"/>
                </a:schemeClr>
              </a:solidFill>
            </a:endParaRPr>
          </a:p>
        </p:txBody>
      </p:sp>
      <p:sp>
        <p:nvSpPr>
          <p:cNvPr id="17" name="TextBox 16">
            <a:extLst>
              <a:ext uri="{FF2B5EF4-FFF2-40B4-BE49-F238E27FC236}">
                <a16:creationId xmlns:a16="http://schemas.microsoft.com/office/drawing/2014/main" id="{165FE565-1D79-42F8-9CD0-38428C7912A5}"/>
              </a:ext>
            </a:extLst>
          </p:cNvPr>
          <p:cNvSpPr txBox="1"/>
          <p:nvPr/>
        </p:nvSpPr>
        <p:spPr>
          <a:xfrm>
            <a:off x="247052" y="2492896"/>
            <a:ext cx="4027766" cy="1015663"/>
          </a:xfrm>
          <a:prstGeom prst="rect">
            <a:avLst/>
          </a:prstGeom>
          <a:noFill/>
        </p:spPr>
        <p:txBody>
          <a:bodyPr wrap="square">
            <a:spAutoFit/>
          </a:bodyPr>
          <a:lstStyle/>
          <a:p>
            <a:r>
              <a:rPr lang="en-US" sz="2000" b="1" dirty="0"/>
              <a:t>1. The support assists the participant's </a:t>
            </a:r>
            <a:r>
              <a:rPr lang="en-US" sz="2000" b="1" dirty="0">
                <a:solidFill>
                  <a:schemeClr val="accent1">
                    <a:lumMod val="75000"/>
                  </a:schemeClr>
                </a:solidFill>
              </a:rPr>
              <a:t>social and economic participation</a:t>
            </a:r>
            <a:endParaRPr lang="en-AU" sz="2000" b="1" dirty="0">
              <a:solidFill>
                <a:schemeClr val="accent1">
                  <a:lumMod val="75000"/>
                </a:schemeClr>
              </a:solidFill>
            </a:endParaRPr>
          </a:p>
        </p:txBody>
      </p:sp>
      <p:sp>
        <p:nvSpPr>
          <p:cNvPr id="20" name="TextBox 19">
            <a:extLst>
              <a:ext uri="{FF2B5EF4-FFF2-40B4-BE49-F238E27FC236}">
                <a16:creationId xmlns:a16="http://schemas.microsoft.com/office/drawing/2014/main" id="{D3058B29-715F-48DD-ABD9-941E1069D94B}"/>
              </a:ext>
            </a:extLst>
          </p:cNvPr>
          <p:cNvSpPr txBox="1"/>
          <p:nvPr/>
        </p:nvSpPr>
        <p:spPr>
          <a:xfrm>
            <a:off x="284119" y="3973370"/>
            <a:ext cx="4039035" cy="707886"/>
          </a:xfrm>
          <a:prstGeom prst="rect">
            <a:avLst/>
          </a:prstGeom>
          <a:noFill/>
        </p:spPr>
        <p:txBody>
          <a:bodyPr wrap="square">
            <a:spAutoFit/>
          </a:bodyPr>
          <a:lstStyle/>
          <a:p>
            <a:r>
              <a:rPr lang="en-US" sz="2000" b="1" dirty="0"/>
              <a:t>2. The support is </a:t>
            </a:r>
            <a:r>
              <a:rPr lang="en-US" sz="2000" b="1" dirty="0">
                <a:solidFill>
                  <a:schemeClr val="accent1">
                    <a:lumMod val="75000"/>
                  </a:schemeClr>
                </a:solidFill>
              </a:rPr>
              <a:t>related to the participant’s disability</a:t>
            </a:r>
            <a:endParaRPr lang="en-AU" sz="2000" b="1" dirty="0"/>
          </a:p>
        </p:txBody>
      </p:sp>
      <p:sp>
        <p:nvSpPr>
          <p:cNvPr id="21" name="TextBox 20">
            <a:extLst>
              <a:ext uri="{FF2B5EF4-FFF2-40B4-BE49-F238E27FC236}">
                <a16:creationId xmlns:a16="http://schemas.microsoft.com/office/drawing/2014/main" id="{0C08F647-C629-40CB-8209-17BA136D8AE9}"/>
              </a:ext>
            </a:extLst>
          </p:cNvPr>
          <p:cNvSpPr txBox="1"/>
          <p:nvPr/>
        </p:nvSpPr>
        <p:spPr>
          <a:xfrm>
            <a:off x="4691766" y="4327313"/>
            <a:ext cx="4039035" cy="1015663"/>
          </a:xfrm>
          <a:prstGeom prst="rect">
            <a:avLst/>
          </a:prstGeom>
          <a:noFill/>
        </p:spPr>
        <p:txBody>
          <a:bodyPr wrap="square">
            <a:spAutoFit/>
          </a:bodyPr>
          <a:lstStyle/>
          <a:p>
            <a:pPr algn="r"/>
            <a:r>
              <a:rPr lang="en-US" sz="2000" b="1" dirty="0"/>
              <a:t>5. The support is likely to be </a:t>
            </a:r>
            <a:r>
              <a:rPr lang="en-US" sz="2000" b="1" dirty="0">
                <a:solidFill>
                  <a:schemeClr val="accent1">
                    <a:lumMod val="75000"/>
                  </a:schemeClr>
                </a:solidFill>
              </a:rPr>
              <a:t>effective and beneficial </a:t>
            </a:r>
            <a:r>
              <a:rPr lang="en-US" sz="2000" b="1" dirty="0"/>
              <a:t>and is </a:t>
            </a:r>
          </a:p>
          <a:p>
            <a:pPr algn="r"/>
            <a:r>
              <a:rPr lang="en-US" sz="2000" b="1" dirty="0">
                <a:solidFill>
                  <a:schemeClr val="accent1">
                    <a:lumMod val="75000"/>
                  </a:schemeClr>
                </a:solidFill>
              </a:rPr>
              <a:t>value for money</a:t>
            </a:r>
            <a:endParaRPr lang="en-AU" sz="2000" b="1" dirty="0"/>
          </a:p>
        </p:txBody>
      </p:sp>
      <p:sp>
        <p:nvSpPr>
          <p:cNvPr id="25" name="TextBox 24">
            <a:extLst>
              <a:ext uri="{FF2B5EF4-FFF2-40B4-BE49-F238E27FC236}">
                <a16:creationId xmlns:a16="http://schemas.microsoft.com/office/drawing/2014/main" id="{970DFF43-71EC-4708-9195-049FF4385308}"/>
              </a:ext>
            </a:extLst>
          </p:cNvPr>
          <p:cNvSpPr txBox="1"/>
          <p:nvPr/>
        </p:nvSpPr>
        <p:spPr>
          <a:xfrm>
            <a:off x="4691766" y="2494807"/>
            <a:ext cx="4018886" cy="1631216"/>
          </a:xfrm>
          <a:prstGeom prst="rect">
            <a:avLst/>
          </a:prstGeom>
          <a:solidFill>
            <a:srgbClr val="FFFF00">
              <a:alpha val="20000"/>
            </a:srgbClr>
          </a:solidFill>
        </p:spPr>
        <p:txBody>
          <a:bodyPr wrap="square">
            <a:spAutoFit/>
          </a:bodyPr>
          <a:lstStyle/>
          <a:p>
            <a:pPr algn="r"/>
            <a:r>
              <a:rPr lang="en-US" sz="2000" b="1" dirty="0"/>
              <a:t>4. The funding or provision of the support takes account of what it is </a:t>
            </a:r>
            <a:r>
              <a:rPr lang="en-US" sz="2000" b="1" dirty="0">
                <a:solidFill>
                  <a:schemeClr val="accent1">
                    <a:lumMod val="75000"/>
                  </a:schemeClr>
                </a:solidFill>
              </a:rPr>
              <a:t>reasonable to expect </a:t>
            </a:r>
            <a:r>
              <a:rPr lang="en-US" sz="2000" b="1" dirty="0"/>
              <a:t>families, </a:t>
            </a:r>
            <a:r>
              <a:rPr lang="en-US" sz="2000" b="1" dirty="0" err="1"/>
              <a:t>carers</a:t>
            </a:r>
            <a:r>
              <a:rPr lang="en-US" sz="2000" b="1" dirty="0"/>
              <a:t>, informal networks and the community to provide</a:t>
            </a:r>
            <a:endParaRPr lang="en-AU" sz="2000" b="1" dirty="0"/>
          </a:p>
        </p:txBody>
      </p:sp>
      <p:sp>
        <p:nvSpPr>
          <p:cNvPr id="28" name="TextBox 27">
            <a:extLst>
              <a:ext uri="{FF2B5EF4-FFF2-40B4-BE49-F238E27FC236}">
                <a16:creationId xmlns:a16="http://schemas.microsoft.com/office/drawing/2014/main" id="{C3740BEC-9389-475F-AAEE-2E72D7E31CC7}"/>
              </a:ext>
            </a:extLst>
          </p:cNvPr>
          <p:cNvSpPr txBox="1"/>
          <p:nvPr/>
        </p:nvSpPr>
        <p:spPr>
          <a:xfrm>
            <a:off x="246237" y="5103354"/>
            <a:ext cx="4114800" cy="1323439"/>
          </a:xfrm>
          <a:prstGeom prst="rect">
            <a:avLst/>
          </a:prstGeom>
          <a:noFill/>
        </p:spPr>
        <p:txBody>
          <a:bodyPr wrap="square">
            <a:spAutoFit/>
          </a:bodyPr>
          <a:lstStyle/>
          <a:p>
            <a:r>
              <a:rPr lang="en-US" sz="2000" b="1" dirty="0"/>
              <a:t>3. The support does </a:t>
            </a:r>
            <a:r>
              <a:rPr lang="en-US" sz="2000" b="1" dirty="0">
                <a:solidFill>
                  <a:schemeClr val="accent1">
                    <a:lumMod val="75000"/>
                  </a:schemeClr>
                </a:solidFill>
              </a:rPr>
              <a:t>not</a:t>
            </a:r>
            <a:r>
              <a:rPr lang="en-US" sz="2000" b="1" dirty="0"/>
              <a:t> include day-to-day living costs that are not related to a participant's </a:t>
            </a:r>
            <a:r>
              <a:rPr lang="en-US" sz="2000" b="1" dirty="0">
                <a:solidFill>
                  <a:schemeClr val="accent1">
                    <a:lumMod val="75000"/>
                  </a:schemeClr>
                </a:solidFill>
              </a:rPr>
              <a:t>disability support needs</a:t>
            </a:r>
            <a:endParaRPr lang="en-AU" sz="2000" b="1" dirty="0">
              <a:solidFill>
                <a:schemeClr val="accent1">
                  <a:lumMod val="75000"/>
                </a:schemeClr>
              </a:solidFill>
            </a:endParaRPr>
          </a:p>
        </p:txBody>
      </p:sp>
      <p:sp>
        <p:nvSpPr>
          <p:cNvPr id="29" name="TextBox 28">
            <a:extLst>
              <a:ext uri="{FF2B5EF4-FFF2-40B4-BE49-F238E27FC236}">
                <a16:creationId xmlns:a16="http://schemas.microsoft.com/office/drawing/2014/main" id="{ECCD40E2-2509-4AD2-9C13-82EE71B86DF7}"/>
              </a:ext>
            </a:extLst>
          </p:cNvPr>
          <p:cNvSpPr txBox="1"/>
          <p:nvPr/>
        </p:nvSpPr>
        <p:spPr>
          <a:xfrm>
            <a:off x="4323154" y="5432864"/>
            <a:ext cx="4433895" cy="1015663"/>
          </a:xfrm>
          <a:prstGeom prst="rect">
            <a:avLst/>
          </a:prstGeom>
          <a:noFill/>
        </p:spPr>
        <p:txBody>
          <a:bodyPr wrap="square">
            <a:spAutoFit/>
          </a:bodyPr>
          <a:lstStyle/>
          <a:p>
            <a:pPr algn="r"/>
            <a:r>
              <a:rPr lang="en-US" sz="2000" b="1" dirty="0"/>
              <a:t>6. The support is not more appropriately funded or provided through </a:t>
            </a:r>
            <a:r>
              <a:rPr lang="en-US" sz="2000" b="1" dirty="0">
                <a:solidFill>
                  <a:schemeClr val="accent1">
                    <a:lumMod val="75000"/>
                  </a:schemeClr>
                </a:solidFill>
              </a:rPr>
              <a:t>other systems or services </a:t>
            </a:r>
            <a:endParaRPr lang="en-AU" sz="2000" b="1" dirty="0"/>
          </a:p>
        </p:txBody>
      </p:sp>
      <p:sp>
        <p:nvSpPr>
          <p:cNvPr id="3" name="Oval 2">
            <a:extLst>
              <a:ext uri="{FF2B5EF4-FFF2-40B4-BE49-F238E27FC236}">
                <a16:creationId xmlns:a16="http://schemas.microsoft.com/office/drawing/2014/main" id="{0142ED07-7786-4E37-9C67-72133757880A}"/>
              </a:ext>
            </a:extLst>
          </p:cNvPr>
          <p:cNvSpPr/>
          <p:nvPr/>
        </p:nvSpPr>
        <p:spPr>
          <a:xfrm rot="21149732">
            <a:off x="-133708" y="3349441"/>
            <a:ext cx="4248472" cy="1834417"/>
          </a:xfrm>
          <a:prstGeom prst="ellipse">
            <a:avLst/>
          </a:prstGeom>
          <a:noFill/>
          <a:ln>
            <a:solidFill>
              <a:srgbClr val="FF0000"/>
            </a:solidFill>
          </a:ln>
          <a:effectLst>
            <a:glow rad="152400">
              <a:srgbClr val="FF0000">
                <a:alpha val="3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82CFDE5C-B61E-4928-8CD1-BFA603A5875D}"/>
              </a:ext>
            </a:extLst>
          </p:cNvPr>
          <p:cNvSpPr/>
          <p:nvPr/>
        </p:nvSpPr>
        <p:spPr>
          <a:xfrm rot="21149732">
            <a:off x="4449786" y="1819723"/>
            <a:ext cx="4599661" cy="2981041"/>
          </a:xfrm>
          <a:prstGeom prst="ellipse">
            <a:avLst/>
          </a:prstGeom>
          <a:noFill/>
          <a:ln>
            <a:solidFill>
              <a:srgbClr val="FF0000"/>
            </a:solidFill>
          </a:ln>
          <a:effectLst>
            <a:glow rad="152400">
              <a:srgbClr val="FF0000">
                <a:alpha val="3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AFA32205-2917-4542-A5E1-5E6F76E2D7BC}"/>
              </a:ext>
            </a:extLst>
          </p:cNvPr>
          <p:cNvGrpSpPr/>
          <p:nvPr/>
        </p:nvGrpSpPr>
        <p:grpSpPr>
          <a:xfrm>
            <a:off x="1763906" y="3544961"/>
            <a:ext cx="1079459" cy="642235"/>
            <a:chOff x="1763906" y="3544961"/>
            <a:chExt cx="1079459" cy="642235"/>
          </a:xfrm>
        </p:grpSpPr>
        <p:sp>
          <p:nvSpPr>
            <p:cNvPr id="4" name="TextBox 3">
              <a:extLst>
                <a:ext uri="{FF2B5EF4-FFF2-40B4-BE49-F238E27FC236}">
                  <a16:creationId xmlns:a16="http://schemas.microsoft.com/office/drawing/2014/main" id="{39BE6500-EB7C-431B-A8F8-7A7A382C64AF}"/>
                </a:ext>
              </a:extLst>
            </p:cNvPr>
            <p:cNvSpPr txBox="1"/>
            <p:nvPr/>
          </p:nvSpPr>
          <p:spPr>
            <a:xfrm>
              <a:off x="1763906" y="3544961"/>
              <a:ext cx="1079459" cy="461665"/>
            </a:xfrm>
            <a:prstGeom prst="rect">
              <a:avLst/>
            </a:prstGeom>
            <a:noFill/>
          </p:spPr>
          <p:txBody>
            <a:bodyPr wrap="square" rtlCol="0">
              <a:spAutoFit/>
            </a:bodyPr>
            <a:lstStyle/>
            <a:p>
              <a:r>
                <a:rPr lang="en-AU" sz="2400" b="1" i="1" dirty="0">
                  <a:solidFill>
                    <a:srgbClr val="FF0000"/>
                  </a:solidFill>
                </a:rPr>
                <a:t>solely</a:t>
              </a:r>
            </a:p>
          </p:txBody>
        </p:sp>
        <p:cxnSp>
          <p:nvCxnSpPr>
            <p:cNvPr id="6" name="Straight Connector 5">
              <a:extLst>
                <a:ext uri="{FF2B5EF4-FFF2-40B4-BE49-F238E27FC236}">
                  <a16:creationId xmlns:a16="http://schemas.microsoft.com/office/drawing/2014/main" id="{40737E86-AE31-4C2D-B684-F5077FA0471B}"/>
                </a:ext>
              </a:extLst>
            </p:cNvPr>
            <p:cNvCxnSpPr/>
            <p:nvPr/>
          </p:nvCxnSpPr>
          <p:spPr>
            <a:xfrm>
              <a:off x="2020622" y="3951636"/>
              <a:ext cx="103106" cy="2334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AA8B0C-8A3B-4879-95C6-3E4E75A75774}"/>
                </a:ext>
              </a:extLst>
            </p:cNvPr>
            <p:cNvCxnSpPr>
              <a:cxnSpLocks/>
            </p:cNvCxnSpPr>
            <p:nvPr/>
          </p:nvCxnSpPr>
          <p:spPr>
            <a:xfrm flipH="1">
              <a:off x="2132801" y="3975735"/>
              <a:ext cx="148845" cy="211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5872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5" grpId="0" animBg="1"/>
      <p:bldP spid="28" grpId="0"/>
      <p:bldP spid="29" grpId="0"/>
      <p:bldP spid="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rtial Circle 39">
            <a:extLst>
              <a:ext uri="{FF2B5EF4-FFF2-40B4-BE49-F238E27FC236}">
                <a16:creationId xmlns:a16="http://schemas.microsoft.com/office/drawing/2014/main" id="{2751452F-2016-4DD2-87F8-4C77FAE89DF0}"/>
              </a:ext>
            </a:extLst>
          </p:cNvPr>
          <p:cNvSpPr/>
          <p:nvPr/>
        </p:nvSpPr>
        <p:spPr>
          <a:xfrm>
            <a:off x="4644008" y="2564904"/>
            <a:ext cx="4032448" cy="3642125"/>
          </a:xfrm>
          <a:prstGeom prst="pie">
            <a:avLst>
              <a:gd name="adj1" fmla="val 13212747"/>
              <a:gd name="adj2" fmla="val 16189928"/>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1" name="Partial Circle 40">
            <a:extLst>
              <a:ext uri="{FF2B5EF4-FFF2-40B4-BE49-F238E27FC236}">
                <a16:creationId xmlns:a16="http://schemas.microsoft.com/office/drawing/2014/main" id="{65B36C29-C5ED-4560-B3A3-D9DC54704B7E}"/>
              </a:ext>
            </a:extLst>
          </p:cNvPr>
          <p:cNvSpPr/>
          <p:nvPr/>
        </p:nvSpPr>
        <p:spPr>
          <a:xfrm rot="1256225">
            <a:off x="4559476" y="2639481"/>
            <a:ext cx="4081159" cy="3908147"/>
          </a:xfrm>
          <a:prstGeom prst="pie">
            <a:avLst>
              <a:gd name="adj1" fmla="val 3426633"/>
              <a:gd name="adj2" fmla="val 11872312"/>
            </a:avLst>
          </a:prstGeom>
          <a:solidFill>
            <a:schemeClr val="accent3">
              <a:lumMod val="75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2" name="Partial Circle 41">
            <a:extLst>
              <a:ext uri="{FF2B5EF4-FFF2-40B4-BE49-F238E27FC236}">
                <a16:creationId xmlns:a16="http://schemas.microsoft.com/office/drawing/2014/main" id="{6AB1F560-16E5-4F52-99C1-920B5EAD277E}"/>
              </a:ext>
            </a:extLst>
          </p:cNvPr>
          <p:cNvSpPr/>
          <p:nvPr/>
        </p:nvSpPr>
        <p:spPr>
          <a:xfrm>
            <a:off x="4932040" y="2564904"/>
            <a:ext cx="3896064" cy="3960440"/>
          </a:xfrm>
          <a:prstGeom prst="pie">
            <a:avLst>
              <a:gd name="adj1" fmla="val 16253838"/>
              <a:gd name="adj2" fmla="val 4631217"/>
            </a:avLst>
          </a:prstGeom>
          <a:solidFill>
            <a:schemeClr val="accent2">
              <a:lumMod val="60000"/>
              <a:lumOff val="40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1" name="TextBox 50">
            <a:extLst>
              <a:ext uri="{FF2B5EF4-FFF2-40B4-BE49-F238E27FC236}">
                <a16:creationId xmlns:a16="http://schemas.microsoft.com/office/drawing/2014/main" id="{0163F793-1E53-4E76-A49B-6D0D9D9DBAD1}"/>
              </a:ext>
            </a:extLst>
          </p:cNvPr>
          <p:cNvSpPr txBox="1"/>
          <p:nvPr/>
        </p:nvSpPr>
        <p:spPr>
          <a:xfrm>
            <a:off x="6948264" y="4293096"/>
            <a:ext cx="1656351" cy="461665"/>
          </a:xfrm>
          <a:prstGeom prst="rect">
            <a:avLst/>
          </a:prstGeom>
          <a:noFill/>
        </p:spPr>
        <p:txBody>
          <a:bodyPr wrap="none" rtlCol="0">
            <a:spAutoFit/>
          </a:bodyPr>
          <a:lstStyle/>
          <a:p>
            <a:r>
              <a:rPr lang="en-AU" sz="2400" dirty="0"/>
              <a:t>Participants</a:t>
            </a:r>
          </a:p>
        </p:txBody>
      </p:sp>
      <p:sp>
        <p:nvSpPr>
          <p:cNvPr id="52" name="TextBox 51">
            <a:extLst>
              <a:ext uri="{FF2B5EF4-FFF2-40B4-BE49-F238E27FC236}">
                <a16:creationId xmlns:a16="http://schemas.microsoft.com/office/drawing/2014/main" id="{2B9FEB58-B000-4B7F-B6E3-5732F76E9C26}"/>
              </a:ext>
            </a:extLst>
          </p:cNvPr>
          <p:cNvSpPr txBox="1"/>
          <p:nvPr/>
        </p:nvSpPr>
        <p:spPr>
          <a:xfrm>
            <a:off x="5481704" y="3036023"/>
            <a:ext cx="1178528" cy="461665"/>
          </a:xfrm>
          <a:prstGeom prst="rect">
            <a:avLst/>
          </a:prstGeom>
          <a:noFill/>
        </p:spPr>
        <p:txBody>
          <a:bodyPr wrap="none" rtlCol="0">
            <a:spAutoFit/>
          </a:bodyPr>
          <a:lstStyle/>
          <a:p>
            <a:r>
              <a:rPr lang="en-AU" sz="2400" dirty="0" err="1"/>
              <a:t>M’ment</a:t>
            </a:r>
            <a:endParaRPr lang="en-AU" sz="2400" dirty="0"/>
          </a:p>
        </p:txBody>
      </p:sp>
      <p:sp>
        <p:nvSpPr>
          <p:cNvPr id="53" name="TextBox 52">
            <a:extLst>
              <a:ext uri="{FF2B5EF4-FFF2-40B4-BE49-F238E27FC236}">
                <a16:creationId xmlns:a16="http://schemas.microsoft.com/office/drawing/2014/main" id="{04CACB53-C727-44CC-B6F3-C2049C7B27CB}"/>
              </a:ext>
            </a:extLst>
          </p:cNvPr>
          <p:cNvSpPr txBox="1"/>
          <p:nvPr/>
        </p:nvSpPr>
        <p:spPr>
          <a:xfrm>
            <a:off x="5076056" y="4797152"/>
            <a:ext cx="1303562" cy="461665"/>
          </a:xfrm>
          <a:prstGeom prst="rect">
            <a:avLst/>
          </a:prstGeom>
          <a:noFill/>
        </p:spPr>
        <p:txBody>
          <a:bodyPr wrap="none" rtlCol="0">
            <a:spAutoFit/>
          </a:bodyPr>
          <a:lstStyle/>
          <a:p>
            <a:r>
              <a:rPr lang="en-AU" sz="2400" dirty="0"/>
              <a:t>Supports</a:t>
            </a:r>
          </a:p>
        </p:txBody>
      </p:sp>
      <p:grpSp>
        <p:nvGrpSpPr>
          <p:cNvPr id="20" name="Group 19">
            <a:extLst>
              <a:ext uri="{FF2B5EF4-FFF2-40B4-BE49-F238E27FC236}">
                <a16:creationId xmlns:a16="http://schemas.microsoft.com/office/drawing/2014/main" id="{72E23CBE-6758-437A-B4A7-10CDA3BE0EB1}"/>
              </a:ext>
            </a:extLst>
          </p:cNvPr>
          <p:cNvGrpSpPr/>
          <p:nvPr/>
        </p:nvGrpSpPr>
        <p:grpSpPr>
          <a:xfrm>
            <a:off x="-180528" y="-234606"/>
            <a:ext cx="9404944" cy="1784578"/>
            <a:chOff x="1331640" y="6569999"/>
            <a:chExt cx="9368791" cy="2049316"/>
          </a:xfrm>
        </p:grpSpPr>
        <p:pic>
          <p:nvPicPr>
            <p:cNvPr id="21" name="Picture 20">
              <a:extLst>
                <a:ext uri="{FF2B5EF4-FFF2-40B4-BE49-F238E27FC236}">
                  <a16:creationId xmlns:a16="http://schemas.microsoft.com/office/drawing/2014/main" id="{71EED584-5BC0-46A9-A2E2-776BC24A5DBD}"/>
                </a:ext>
                <a:ext uri="{C183D7F6-B498-43B3-948B-1728B52AA6E4}">
                  <adec:decorative xmlns:adec="http://schemas.microsoft.com/office/drawing/2017/decorative" val="1"/>
                </a:ext>
              </a:extLst>
            </p:cNvPr>
            <p:cNvPicPr>
              <a:picLocks noChangeAspect="1"/>
            </p:cNvPicPr>
            <p:nvPr/>
          </p:nvPicPr>
          <p:blipFill rotWithShape="1">
            <a:blip r:embed="rId4"/>
            <a:srcRect t="23647" b="48321"/>
            <a:stretch/>
          </p:blipFill>
          <p:spPr>
            <a:xfrm>
              <a:off x="1331640" y="6569999"/>
              <a:ext cx="9368791" cy="2038706"/>
            </a:xfrm>
            <a:prstGeom prst="rect">
              <a:avLst/>
            </a:prstGeom>
          </p:spPr>
        </p:pic>
        <p:sp>
          <p:nvSpPr>
            <p:cNvPr id="23" name="Rectangle 22">
              <a:extLst>
                <a:ext uri="{FF2B5EF4-FFF2-40B4-BE49-F238E27FC236}">
                  <a16:creationId xmlns:a16="http://schemas.microsoft.com/office/drawing/2014/main" id="{90BA085D-9286-472E-9FF6-7FE51EAA4F56}"/>
                </a:ext>
              </a:extLst>
            </p:cNvPr>
            <p:cNvSpPr/>
            <p:nvPr/>
          </p:nvSpPr>
          <p:spPr>
            <a:xfrm>
              <a:off x="1367571" y="6569999"/>
              <a:ext cx="9332860" cy="2049316"/>
            </a:xfrm>
            <a:prstGeom prst="rect">
              <a:avLst/>
            </a:prstGeom>
            <a:solidFill>
              <a:srgbClr val="21154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a:xfrm>
            <a:off x="1449368" y="86183"/>
            <a:ext cx="6491064" cy="1143000"/>
          </a:xfrm>
        </p:spPr>
        <p:txBody>
          <a:bodyPr>
            <a:normAutofit/>
          </a:bodyPr>
          <a:lstStyle/>
          <a:p>
            <a:r>
              <a:rPr lang="en-AU" sz="3200" b="1" dirty="0">
                <a:solidFill>
                  <a:schemeClr val="bg1"/>
                </a:solidFill>
              </a:rPr>
              <a:t>Some key concepts to help understand the NDIS</a:t>
            </a:r>
          </a:p>
        </p:txBody>
      </p:sp>
      <p:grpSp>
        <p:nvGrpSpPr>
          <p:cNvPr id="4" name="Group 3">
            <a:extLst>
              <a:ext uri="{FF2B5EF4-FFF2-40B4-BE49-F238E27FC236}">
                <a16:creationId xmlns:a16="http://schemas.microsoft.com/office/drawing/2014/main" id="{949BB6BE-F31A-4EC9-8277-A039A4BBAFCA}"/>
              </a:ext>
            </a:extLst>
          </p:cNvPr>
          <p:cNvGrpSpPr/>
          <p:nvPr/>
        </p:nvGrpSpPr>
        <p:grpSpPr>
          <a:xfrm>
            <a:off x="224313" y="2545138"/>
            <a:ext cx="3952169" cy="4013002"/>
            <a:chOff x="224313" y="2545138"/>
            <a:chExt cx="3952169" cy="4013002"/>
          </a:xfrm>
        </p:grpSpPr>
        <p:sp>
          <p:nvSpPr>
            <p:cNvPr id="37" name="Partial Circle 36">
              <a:extLst>
                <a:ext uri="{FF2B5EF4-FFF2-40B4-BE49-F238E27FC236}">
                  <a16:creationId xmlns:a16="http://schemas.microsoft.com/office/drawing/2014/main" id="{CB1FB289-0A68-4D62-9E92-77C2E8A0AD97}"/>
                </a:ext>
              </a:extLst>
            </p:cNvPr>
            <p:cNvSpPr/>
            <p:nvPr/>
          </p:nvSpPr>
          <p:spPr>
            <a:xfrm>
              <a:off x="330088" y="2748132"/>
              <a:ext cx="3752580" cy="3777212"/>
            </a:xfrm>
            <a:prstGeom prst="pie">
              <a:avLst>
                <a:gd name="adj1" fmla="val 2213805"/>
                <a:gd name="adj2" fmla="val 9590966"/>
              </a:avLst>
            </a:prstGeom>
            <a:solidFill>
              <a:schemeClr val="accent3">
                <a:lumMod val="75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8" name="Partial Circle 37">
              <a:extLst>
                <a:ext uri="{FF2B5EF4-FFF2-40B4-BE49-F238E27FC236}">
                  <a16:creationId xmlns:a16="http://schemas.microsoft.com/office/drawing/2014/main" id="{E2CC23B7-321D-4EE7-B2ED-1CBFFA034FA7}"/>
                </a:ext>
              </a:extLst>
            </p:cNvPr>
            <p:cNvSpPr/>
            <p:nvPr/>
          </p:nvSpPr>
          <p:spPr>
            <a:xfrm>
              <a:off x="423902" y="2559271"/>
              <a:ext cx="3752580" cy="3777212"/>
            </a:xfrm>
            <a:prstGeom prst="pie">
              <a:avLst>
                <a:gd name="adj1" fmla="val 16253838"/>
                <a:gd name="adj2" fmla="val 2172813"/>
              </a:avLst>
            </a:prstGeom>
            <a:solidFill>
              <a:schemeClr val="accent2">
                <a:lumMod val="60000"/>
                <a:lumOff val="40000"/>
              </a:schemeClr>
            </a:solidFill>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 name="TextBox 21">
              <a:extLst>
                <a:ext uri="{FF2B5EF4-FFF2-40B4-BE49-F238E27FC236}">
                  <a16:creationId xmlns:a16="http://schemas.microsoft.com/office/drawing/2014/main" id="{B6A1AC77-F2B0-44AC-BCD1-E87B40BD73F4}"/>
                </a:ext>
              </a:extLst>
            </p:cNvPr>
            <p:cNvSpPr txBox="1"/>
            <p:nvPr/>
          </p:nvSpPr>
          <p:spPr>
            <a:xfrm>
              <a:off x="2426317" y="3850162"/>
              <a:ext cx="1656351" cy="461665"/>
            </a:xfrm>
            <a:prstGeom prst="rect">
              <a:avLst/>
            </a:prstGeom>
            <a:noFill/>
          </p:spPr>
          <p:txBody>
            <a:bodyPr wrap="none" rtlCol="0">
              <a:spAutoFit/>
            </a:bodyPr>
            <a:lstStyle/>
            <a:p>
              <a:r>
                <a:rPr lang="en-AU" sz="2400" dirty="0">
                  <a:solidFill>
                    <a:schemeClr val="tx1">
                      <a:lumMod val="65000"/>
                      <a:lumOff val="35000"/>
                    </a:schemeClr>
                  </a:solidFill>
                </a:rPr>
                <a:t>Participants</a:t>
              </a:r>
            </a:p>
          </p:txBody>
        </p:sp>
        <p:sp>
          <p:nvSpPr>
            <p:cNvPr id="50" name="TextBox 49">
              <a:extLst>
                <a:ext uri="{FF2B5EF4-FFF2-40B4-BE49-F238E27FC236}">
                  <a16:creationId xmlns:a16="http://schemas.microsoft.com/office/drawing/2014/main" id="{43DBC8E5-72A8-4361-BD1E-5CA144DEFA03}"/>
                </a:ext>
              </a:extLst>
            </p:cNvPr>
            <p:cNvSpPr txBox="1"/>
            <p:nvPr/>
          </p:nvSpPr>
          <p:spPr>
            <a:xfrm>
              <a:off x="1403648" y="5420643"/>
              <a:ext cx="1303562" cy="461665"/>
            </a:xfrm>
            <a:prstGeom prst="rect">
              <a:avLst/>
            </a:prstGeom>
            <a:noFill/>
          </p:spPr>
          <p:txBody>
            <a:bodyPr wrap="none" rtlCol="0">
              <a:spAutoFit/>
            </a:bodyPr>
            <a:lstStyle/>
            <a:p>
              <a:r>
                <a:rPr lang="en-AU" sz="2400" dirty="0">
                  <a:solidFill>
                    <a:schemeClr val="tx1">
                      <a:lumMod val="65000"/>
                      <a:lumOff val="35000"/>
                    </a:schemeClr>
                  </a:solidFill>
                </a:rPr>
                <a:t>Supports</a:t>
              </a:r>
            </a:p>
          </p:txBody>
        </p:sp>
        <p:sp>
          <p:nvSpPr>
            <p:cNvPr id="8" name="TextBox 7">
              <a:extLst>
                <a:ext uri="{FF2B5EF4-FFF2-40B4-BE49-F238E27FC236}">
                  <a16:creationId xmlns:a16="http://schemas.microsoft.com/office/drawing/2014/main" id="{873B1D8A-9DCA-41A4-9965-5457EF52E9A5}"/>
                </a:ext>
              </a:extLst>
            </p:cNvPr>
            <p:cNvSpPr txBox="1"/>
            <p:nvPr/>
          </p:nvSpPr>
          <p:spPr>
            <a:xfrm>
              <a:off x="250447" y="4131889"/>
              <a:ext cx="1860766" cy="461665"/>
            </a:xfrm>
            <a:prstGeom prst="rect">
              <a:avLst/>
            </a:prstGeom>
            <a:noFill/>
          </p:spPr>
          <p:txBody>
            <a:bodyPr wrap="none" rtlCol="0">
              <a:spAutoFit/>
            </a:bodyPr>
            <a:lstStyle/>
            <a:p>
              <a:r>
                <a:rPr lang="en-AU" sz="2400" dirty="0">
                  <a:solidFill>
                    <a:schemeClr val="bg1">
                      <a:lumMod val="65000"/>
                    </a:schemeClr>
                  </a:solidFill>
                </a:rPr>
                <a:t>Management</a:t>
              </a:r>
            </a:p>
          </p:txBody>
        </p:sp>
        <p:sp>
          <p:nvSpPr>
            <p:cNvPr id="17" name="Partial Circle 16">
              <a:extLst>
                <a:ext uri="{FF2B5EF4-FFF2-40B4-BE49-F238E27FC236}">
                  <a16:creationId xmlns:a16="http://schemas.microsoft.com/office/drawing/2014/main" id="{4C57BCCB-CFE8-4FA5-BA11-872426E5A1F9}"/>
                </a:ext>
              </a:extLst>
            </p:cNvPr>
            <p:cNvSpPr/>
            <p:nvPr/>
          </p:nvSpPr>
          <p:spPr>
            <a:xfrm>
              <a:off x="224313" y="2614473"/>
              <a:ext cx="3752580" cy="3777212"/>
            </a:xfrm>
            <a:prstGeom prst="pie">
              <a:avLst>
                <a:gd name="adj1" fmla="val 9587975"/>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9" name="TextBox 48">
              <a:extLst>
                <a:ext uri="{FF2B5EF4-FFF2-40B4-BE49-F238E27FC236}">
                  <a16:creationId xmlns:a16="http://schemas.microsoft.com/office/drawing/2014/main" id="{9C538B09-2C3A-4F37-BD61-AE0D830FEBFE}"/>
                </a:ext>
              </a:extLst>
            </p:cNvPr>
            <p:cNvSpPr txBox="1"/>
            <p:nvPr/>
          </p:nvSpPr>
          <p:spPr>
            <a:xfrm>
              <a:off x="251520" y="4119463"/>
              <a:ext cx="1860766" cy="461665"/>
            </a:xfrm>
            <a:prstGeom prst="rect">
              <a:avLst/>
            </a:prstGeom>
            <a:noFill/>
          </p:spPr>
          <p:txBody>
            <a:bodyPr wrap="none" rtlCol="0">
              <a:spAutoFit/>
            </a:bodyPr>
            <a:lstStyle/>
            <a:p>
              <a:r>
                <a:rPr lang="en-AU" sz="2400" dirty="0"/>
                <a:t>Management</a:t>
              </a:r>
            </a:p>
          </p:txBody>
        </p:sp>
        <p:sp>
          <p:nvSpPr>
            <p:cNvPr id="6" name="Partial Circle 5">
              <a:extLst>
                <a:ext uri="{FF2B5EF4-FFF2-40B4-BE49-F238E27FC236}">
                  <a16:creationId xmlns:a16="http://schemas.microsoft.com/office/drawing/2014/main" id="{AEB6E4B4-268B-4105-B704-395D15502838}"/>
                </a:ext>
              </a:extLst>
            </p:cNvPr>
            <p:cNvSpPr/>
            <p:nvPr/>
          </p:nvSpPr>
          <p:spPr>
            <a:xfrm>
              <a:off x="234920" y="2576378"/>
              <a:ext cx="3752580" cy="3777212"/>
            </a:xfrm>
            <a:prstGeom prst="pie">
              <a:avLst>
                <a:gd name="adj1" fmla="val 10376513"/>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5" name="Partial Circle 4">
              <a:extLst>
                <a:ext uri="{FF2B5EF4-FFF2-40B4-BE49-F238E27FC236}">
                  <a16:creationId xmlns:a16="http://schemas.microsoft.com/office/drawing/2014/main" id="{7900F8CA-6073-4C67-B01C-886048623962}"/>
                </a:ext>
              </a:extLst>
            </p:cNvPr>
            <p:cNvSpPr/>
            <p:nvPr/>
          </p:nvSpPr>
          <p:spPr>
            <a:xfrm>
              <a:off x="258796" y="2545138"/>
              <a:ext cx="3752580" cy="3777212"/>
            </a:xfrm>
            <a:prstGeom prst="pie">
              <a:avLst>
                <a:gd name="adj1" fmla="val 11880904"/>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 name="Partial Circle 2">
              <a:extLst>
                <a:ext uri="{FF2B5EF4-FFF2-40B4-BE49-F238E27FC236}">
                  <a16:creationId xmlns:a16="http://schemas.microsoft.com/office/drawing/2014/main" id="{8329B40D-B89A-4917-A5DE-45D9019747C1}"/>
                </a:ext>
              </a:extLst>
            </p:cNvPr>
            <p:cNvSpPr/>
            <p:nvPr/>
          </p:nvSpPr>
          <p:spPr>
            <a:xfrm>
              <a:off x="243354" y="2555103"/>
              <a:ext cx="3752580" cy="3777212"/>
            </a:xfrm>
            <a:prstGeom prst="pie">
              <a:avLst>
                <a:gd name="adj1" fmla="val 13309413"/>
                <a:gd name="adj2" fmla="val 16200000"/>
              </a:avLst>
            </a:prstGeom>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nvGrpSpPr>
            <p:cNvPr id="11" name="Group 10">
              <a:extLst>
                <a:ext uri="{FF2B5EF4-FFF2-40B4-BE49-F238E27FC236}">
                  <a16:creationId xmlns:a16="http://schemas.microsoft.com/office/drawing/2014/main" id="{5D8409CC-6C7E-4FA1-B8D2-A75324E2A295}"/>
                </a:ext>
              </a:extLst>
            </p:cNvPr>
            <p:cNvGrpSpPr/>
            <p:nvPr/>
          </p:nvGrpSpPr>
          <p:grpSpPr>
            <a:xfrm>
              <a:off x="343486" y="2564904"/>
              <a:ext cx="3826436" cy="3993236"/>
              <a:chOff x="315364" y="2564904"/>
              <a:chExt cx="3854558" cy="3993236"/>
            </a:xfrm>
          </p:grpSpPr>
          <p:sp>
            <p:nvSpPr>
              <p:cNvPr id="9" name="Partial Circle 8">
                <a:extLst>
                  <a:ext uri="{FF2B5EF4-FFF2-40B4-BE49-F238E27FC236}">
                    <a16:creationId xmlns:a16="http://schemas.microsoft.com/office/drawing/2014/main" id="{89D8ABD1-A57F-4BF2-8ABC-0F6F970EB0B7}"/>
                  </a:ext>
                </a:extLst>
              </p:cNvPr>
              <p:cNvSpPr/>
              <p:nvPr/>
            </p:nvSpPr>
            <p:spPr>
              <a:xfrm>
                <a:off x="315364" y="2780928"/>
                <a:ext cx="3752580" cy="3777212"/>
              </a:xfrm>
              <a:prstGeom prst="pie">
                <a:avLst>
                  <a:gd name="adj1" fmla="val 2213805"/>
                  <a:gd name="adj2" fmla="val 9590966"/>
                </a:avLst>
              </a:prstGeom>
              <a:solidFill>
                <a:schemeClr val="accent3">
                  <a:lumMod val="40000"/>
                  <a:lumOff val="6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Partial Circle 9">
                <a:extLst>
                  <a:ext uri="{FF2B5EF4-FFF2-40B4-BE49-F238E27FC236}">
                    <a16:creationId xmlns:a16="http://schemas.microsoft.com/office/drawing/2014/main" id="{0FBE7D05-6FBD-42B3-B18C-D2366B9BD816}"/>
                  </a:ext>
                </a:extLst>
              </p:cNvPr>
              <p:cNvSpPr/>
              <p:nvPr/>
            </p:nvSpPr>
            <p:spPr>
              <a:xfrm>
                <a:off x="417342" y="2564904"/>
                <a:ext cx="3752580" cy="3777212"/>
              </a:xfrm>
              <a:prstGeom prst="pie">
                <a:avLst>
                  <a:gd name="adj1" fmla="val 16253838"/>
                  <a:gd name="adj2" fmla="val 2172813"/>
                </a:avLst>
              </a:prstGeom>
              <a:solidFill>
                <a:schemeClr val="accent2">
                  <a:lumMod val="20000"/>
                  <a:lumOff val="8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sp>
        <p:nvSpPr>
          <p:cNvPr id="31" name="Partial Circle 30">
            <a:extLst>
              <a:ext uri="{FF2B5EF4-FFF2-40B4-BE49-F238E27FC236}">
                <a16:creationId xmlns:a16="http://schemas.microsoft.com/office/drawing/2014/main" id="{E6682F0B-D008-4E41-9C37-0644902B21D1}"/>
              </a:ext>
            </a:extLst>
          </p:cNvPr>
          <p:cNvSpPr/>
          <p:nvPr/>
        </p:nvSpPr>
        <p:spPr>
          <a:xfrm>
            <a:off x="447077" y="2555103"/>
            <a:ext cx="3725202" cy="3777212"/>
          </a:xfrm>
          <a:prstGeom prst="pie">
            <a:avLst>
              <a:gd name="adj1" fmla="val 16253838"/>
              <a:gd name="adj2" fmla="val 2172813"/>
            </a:avLst>
          </a:prstGeom>
          <a:solidFill>
            <a:schemeClr val="accent2">
              <a:lumMod val="20000"/>
              <a:lumOff val="80000"/>
            </a:schemeClr>
          </a:solidFill>
          <a:ln>
            <a:solidFill>
              <a:schemeClr val="tx2">
                <a:lumMod val="40000"/>
                <a:lumOff val="60000"/>
              </a:schemeClr>
            </a:solidFill>
          </a:ln>
          <a:effectLst>
            <a:outerShdw blurRad="635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3" name="Text Placeholder 12">
            <a:extLst>
              <a:ext uri="{FF2B5EF4-FFF2-40B4-BE49-F238E27FC236}">
                <a16:creationId xmlns:a16="http://schemas.microsoft.com/office/drawing/2014/main" id="{CD3BE933-DFEB-4328-89D3-B9209970BBC2}"/>
              </a:ext>
            </a:extLst>
          </p:cNvPr>
          <p:cNvSpPr>
            <a:spLocks noGrp="1"/>
          </p:cNvSpPr>
          <p:nvPr>
            <p:ph type="body" sz="quarter" idx="10"/>
          </p:nvPr>
        </p:nvSpPr>
        <p:spPr/>
        <p:txBody>
          <a:bodyPr/>
          <a:lstStyle/>
          <a:p>
            <a:endParaRPr lang="en-AU" dirty="0"/>
          </a:p>
        </p:txBody>
      </p:sp>
      <p:sp>
        <p:nvSpPr>
          <p:cNvPr id="33" name="TextBox 32">
            <a:extLst>
              <a:ext uri="{FF2B5EF4-FFF2-40B4-BE49-F238E27FC236}">
                <a16:creationId xmlns:a16="http://schemas.microsoft.com/office/drawing/2014/main" id="{3A5C3196-C706-484B-8DBE-93FAF1F1A45A}"/>
              </a:ext>
            </a:extLst>
          </p:cNvPr>
          <p:cNvSpPr txBox="1"/>
          <p:nvPr/>
        </p:nvSpPr>
        <p:spPr>
          <a:xfrm>
            <a:off x="0" y="1529710"/>
            <a:ext cx="9197066" cy="5293757"/>
          </a:xfrm>
          <a:prstGeom prst="rect">
            <a:avLst/>
          </a:prstGeom>
          <a:solidFill>
            <a:schemeClr val="bg1">
              <a:lumMod val="95000"/>
            </a:schemeClr>
          </a:solidFill>
        </p:spPr>
        <p:txBody>
          <a:bodyPr wrap="square" rtlCol="0" anchor="ctr">
            <a:spAutoFit/>
          </a:bodyPr>
          <a:lstStyle/>
          <a:p>
            <a:endParaRPr lang="en-AU" sz="800" dirty="0"/>
          </a:p>
          <a:p>
            <a:pPr marL="285750" indent="-285750">
              <a:buFont typeface="Arial" panose="020B0604020202020204" pitchFamily="34" charset="0"/>
              <a:buChar char="•"/>
            </a:pPr>
            <a:r>
              <a:rPr lang="en-AU" sz="2400" dirty="0">
                <a:solidFill>
                  <a:schemeClr val="accent2">
                    <a:lumMod val="50000"/>
                  </a:schemeClr>
                </a:solidFill>
              </a:rPr>
              <a:t>The NDIS is meant to fulfill a specific need that other disability-related systems and services weren’t fulfilling</a:t>
            </a:r>
          </a:p>
          <a:p>
            <a:pPr marL="742950" lvl="1" indent="-285750">
              <a:buFont typeface="Arial" panose="020B0604020202020204" pitchFamily="34" charset="0"/>
              <a:buChar char="•"/>
            </a:pPr>
            <a:r>
              <a:rPr lang="en-AU" sz="2400" dirty="0">
                <a:solidFill>
                  <a:schemeClr val="accent2">
                    <a:lumMod val="50000"/>
                  </a:schemeClr>
                </a:solidFill>
              </a:rPr>
              <a:t>The NDIS was intended to plug a gap, but not more than that</a:t>
            </a:r>
          </a:p>
          <a:p>
            <a:pPr marL="742950" lvl="1" indent="-285750">
              <a:buFont typeface="Arial" panose="020B0604020202020204" pitchFamily="34" charset="0"/>
              <a:buChar char="•"/>
            </a:pPr>
            <a:r>
              <a:rPr lang="en-AU" sz="2400" dirty="0">
                <a:solidFill>
                  <a:schemeClr val="accent2">
                    <a:lumMod val="50000"/>
                  </a:schemeClr>
                </a:solidFill>
              </a:rPr>
              <a:t>The other systems and services would continue to carry their share of the load</a:t>
            </a:r>
          </a:p>
          <a:p>
            <a:pPr marL="285750" indent="-285750">
              <a:buFont typeface="Arial" panose="020B0604020202020204" pitchFamily="34" charset="0"/>
              <a:buChar char="•"/>
            </a:pPr>
            <a:endParaRPr lang="en-AU" sz="800" dirty="0"/>
          </a:p>
          <a:p>
            <a:pPr marL="285750" indent="-285750">
              <a:buFont typeface="Arial" panose="020B0604020202020204" pitchFamily="34" charset="0"/>
              <a:buChar char="•"/>
            </a:pPr>
            <a:r>
              <a:rPr lang="en-AU" sz="2400" dirty="0">
                <a:solidFill>
                  <a:srgbClr val="0F4785"/>
                </a:solidFill>
              </a:rPr>
              <a:t>The NDIS is like a giant marketplace where the </a:t>
            </a:r>
            <a:r>
              <a:rPr lang="en-AU" sz="2400" i="1" dirty="0">
                <a:solidFill>
                  <a:srgbClr val="0F4785"/>
                </a:solidFill>
              </a:rPr>
              <a:t>participants </a:t>
            </a:r>
            <a:r>
              <a:rPr lang="en-AU" sz="2400" dirty="0">
                <a:solidFill>
                  <a:srgbClr val="0F4785"/>
                </a:solidFill>
              </a:rPr>
              <a:t>are consumers, and </a:t>
            </a:r>
            <a:r>
              <a:rPr lang="en-AU" sz="2400" i="1" dirty="0">
                <a:solidFill>
                  <a:srgbClr val="0F4785"/>
                </a:solidFill>
              </a:rPr>
              <a:t>providers</a:t>
            </a:r>
            <a:r>
              <a:rPr lang="en-AU" sz="2400" dirty="0">
                <a:solidFill>
                  <a:srgbClr val="0F4785"/>
                </a:solidFill>
              </a:rPr>
              <a:t> compete for their business. </a:t>
            </a:r>
          </a:p>
          <a:p>
            <a:r>
              <a:rPr lang="en-AU" sz="2400" dirty="0">
                <a:solidFill>
                  <a:srgbClr val="0F4785"/>
                </a:solidFill>
              </a:rPr>
              <a:t>    Supposedly:</a:t>
            </a:r>
          </a:p>
          <a:p>
            <a:endParaRPr lang="en-AU" sz="1000" dirty="0">
              <a:solidFill>
                <a:srgbClr val="0F4785"/>
              </a:solidFill>
            </a:endParaRPr>
          </a:p>
          <a:p>
            <a:pPr marL="742950" lvl="1" indent="-285750">
              <a:buFont typeface="Arial" panose="020B0604020202020204" pitchFamily="34" charset="0"/>
              <a:buChar char="•"/>
            </a:pPr>
            <a:r>
              <a:rPr lang="en-AU" sz="2400" dirty="0">
                <a:solidFill>
                  <a:srgbClr val="0F4785"/>
                </a:solidFill>
              </a:rPr>
              <a:t>The participants will have maximum choice and control </a:t>
            </a:r>
          </a:p>
          <a:p>
            <a:pPr marL="742950" lvl="1" indent="-285750">
              <a:buFont typeface="Arial" panose="020B0604020202020204" pitchFamily="34" charset="0"/>
              <a:buChar char="•"/>
            </a:pPr>
            <a:r>
              <a:rPr lang="en-AU" sz="2400" dirty="0">
                <a:solidFill>
                  <a:srgbClr val="0F4785"/>
                </a:solidFill>
              </a:rPr>
              <a:t>The participants will enjoy the best possible levels of service</a:t>
            </a:r>
          </a:p>
          <a:p>
            <a:pPr marL="742950" lvl="1" indent="-285750">
              <a:buFont typeface="Arial" panose="020B0604020202020204" pitchFamily="34" charset="0"/>
              <a:buChar char="•"/>
            </a:pPr>
            <a:r>
              <a:rPr lang="en-AU" sz="2400" dirty="0">
                <a:solidFill>
                  <a:srgbClr val="0F4785"/>
                </a:solidFill>
              </a:rPr>
              <a:t>The whole system will tend to regulate itself, as all free markets are supposed to do </a:t>
            </a:r>
            <a:r>
              <a:rPr lang="en-AU" sz="2400" b="1" dirty="0">
                <a:solidFill>
                  <a:srgbClr val="0F4785"/>
                </a:solidFill>
              </a:rPr>
              <a:t>  </a:t>
            </a:r>
          </a:p>
          <a:p>
            <a:pPr lvl="1"/>
            <a:endParaRPr lang="en-AU" sz="2400" b="1" dirty="0">
              <a:solidFill>
                <a:srgbClr val="0F4785"/>
              </a:solidFill>
            </a:endParaRPr>
          </a:p>
        </p:txBody>
      </p:sp>
    </p:spTree>
    <p:custDataLst>
      <p:tags r:id="rId1"/>
    </p:custDataLst>
    <p:extLst>
      <p:ext uri="{BB962C8B-B14F-4D97-AF65-F5344CB8AC3E}">
        <p14:creationId xmlns:p14="http://schemas.microsoft.com/office/powerpoint/2010/main" val="428369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fade">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animEffect transition="in" filter="fade">
                                      <p:cBhvr>
                                        <p:cTn id="15" dur="500"/>
                                        <p:tgtEl>
                                          <p:spTgt spid="3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xEl>
                                              <p:pRg st="5" end="5"/>
                                            </p:txEl>
                                          </p:spTgt>
                                        </p:tgtEl>
                                        <p:attrNameLst>
                                          <p:attrName>style.visibility</p:attrName>
                                        </p:attrNameLst>
                                      </p:cBhvr>
                                      <p:to>
                                        <p:strVal val="visible"/>
                                      </p:to>
                                    </p:set>
                                    <p:animEffect transition="in" filter="fade">
                                      <p:cBhvr>
                                        <p:cTn id="20" dur="500"/>
                                        <p:tgtEl>
                                          <p:spTgt spid="3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xEl>
                                              <p:pRg st="6" end="6"/>
                                            </p:txEl>
                                          </p:spTgt>
                                        </p:tgtEl>
                                        <p:attrNameLst>
                                          <p:attrName>style.visibility</p:attrName>
                                        </p:attrNameLst>
                                      </p:cBhvr>
                                      <p:to>
                                        <p:strVal val="visible"/>
                                      </p:to>
                                    </p:set>
                                    <p:animEffect transition="in" filter="fade">
                                      <p:cBhvr>
                                        <p:cTn id="25" dur="500"/>
                                        <p:tgtEl>
                                          <p:spTgt spid="3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xEl>
                                              <p:pRg st="8" end="8"/>
                                            </p:txEl>
                                          </p:spTgt>
                                        </p:tgtEl>
                                        <p:attrNameLst>
                                          <p:attrName>style.visibility</p:attrName>
                                        </p:attrNameLst>
                                      </p:cBhvr>
                                      <p:to>
                                        <p:strVal val="visible"/>
                                      </p:to>
                                    </p:set>
                                    <p:animEffect transition="in" filter="fade">
                                      <p:cBhvr>
                                        <p:cTn id="30" dur="500"/>
                                        <p:tgtEl>
                                          <p:spTgt spid="3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xEl>
                                              <p:pRg st="9" end="9"/>
                                            </p:txEl>
                                          </p:spTgt>
                                        </p:tgtEl>
                                        <p:attrNameLst>
                                          <p:attrName>style.visibility</p:attrName>
                                        </p:attrNameLst>
                                      </p:cBhvr>
                                      <p:to>
                                        <p:strVal val="visible"/>
                                      </p:to>
                                    </p:set>
                                    <p:animEffect transition="in" filter="fade">
                                      <p:cBhvr>
                                        <p:cTn id="35" dur="500"/>
                                        <p:tgtEl>
                                          <p:spTgt spid="3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xEl>
                                              <p:pRg st="10" end="10"/>
                                            </p:txEl>
                                          </p:spTgt>
                                        </p:tgtEl>
                                        <p:attrNameLst>
                                          <p:attrName>style.visibility</p:attrName>
                                        </p:attrNameLst>
                                      </p:cBhvr>
                                      <p:to>
                                        <p:strVal val="visible"/>
                                      </p:to>
                                    </p:set>
                                    <p:animEffect transition="in" filter="fade">
                                      <p:cBhvr>
                                        <p:cTn id="40" dur="500"/>
                                        <p:tgtEl>
                                          <p:spTgt spid="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adb75cf-490e-459a-ab60-86b3c6d007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A19CFA33B92A4087BE2E44BC681032" ma:contentTypeVersion="15" ma:contentTypeDescription="Create a new document." ma:contentTypeScope="" ma:versionID="e721feceeb5aca484badce434deaa4ad">
  <xsd:schema xmlns:xsd="http://www.w3.org/2001/XMLSchema" xmlns:xs="http://www.w3.org/2001/XMLSchema" xmlns:p="http://schemas.microsoft.com/office/2006/metadata/properties" xmlns:ns3="2adb75cf-490e-459a-ab60-86b3c6d0074d" xmlns:ns4="66169e42-759e-423c-b1e4-dbf19f535cd2" targetNamespace="http://schemas.microsoft.com/office/2006/metadata/properties" ma:root="true" ma:fieldsID="e1c04c0901d0e71dc91a5cba5415f082" ns3:_="" ns4:_="">
    <xsd:import namespace="2adb75cf-490e-459a-ab60-86b3c6d0074d"/>
    <xsd:import namespace="66169e42-759e-423c-b1e4-dbf19f535c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b75cf-490e-459a-ab60-86b3c6d00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169e42-759e-423c-b1e4-dbf19f535c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1EAA5-AA22-4F84-B926-C45F56E0C41E}">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2adb75cf-490e-459a-ab60-86b3c6d0074d"/>
    <ds:schemaRef ds:uri="http://purl.org/dc/elements/1.1/"/>
    <ds:schemaRef ds:uri="http://schemas.microsoft.com/office/infopath/2007/PartnerControls"/>
    <ds:schemaRef ds:uri="66169e42-759e-423c-b1e4-dbf19f535cd2"/>
    <ds:schemaRef ds:uri="http://www.w3.org/XML/1998/namespace"/>
    <ds:schemaRef ds:uri="http://purl.org/dc/terms/"/>
  </ds:schemaRefs>
</ds:datastoreItem>
</file>

<file path=customXml/itemProps2.xml><?xml version="1.0" encoding="utf-8"?>
<ds:datastoreItem xmlns:ds="http://schemas.openxmlformats.org/officeDocument/2006/customXml" ds:itemID="{547DCF82-E6A8-44DA-A45C-6B2669A53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b75cf-490e-459a-ab60-86b3c6d0074d"/>
    <ds:schemaRef ds:uri="66169e42-759e-423c-b1e4-dbf19f535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34263-904E-4424-A0A0-CF8BAF793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272964</TotalTime>
  <Words>7600</Words>
  <Application>Microsoft Office PowerPoint</Application>
  <PresentationFormat>On-screen Show (4:3)</PresentationFormat>
  <Paragraphs>1007</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Asap</vt:lpstr>
      <vt:lpstr>Calibri</vt:lpstr>
      <vt:lpstr>Open Sans Light</vt:lpstr>
      <vt:lpstr>Office Theme</vt:lpstr>
      <vt:lpstr>PowerPoint Presentation</vt:lpstr>
      <vt:lpstr>‘Working with the NDIS’ Agenda </vt:lpstr>
      <vt:lpstr>Disability Support before &amp; after the NDIS</vt:lpstr>
      <vt:lpstr>The NDIS philosophy of ‘choice and control’ and management tasks in the NDIS</vt:lpstr>
      <vt:lpstr>The “Reasonable and Necessary” NDIS </vt:lpstr>
      <vt:lpstr>The “Reasonable and Necessary” NDIS </vt:lpstr>
      <vt:lpstr>The “Reasonable and Necessary” NDIS </vt:lpstr>
      <vt:lpstr>The “Reasonable and Necessary” NDIS </vt:lpstr>
      <vt:lpstr>Some key concepts to help understand the NDIS</vt:lpstr>
      <vt:lpstr>Access: how does the NDIS define disability?</vt:lpstr>
      <vt:lpstr>Access: how does the NDIS define disability?</vt:lpstr>
      <vt:lpstr>Access: how does the NDIS define disability?</vt:lpstr>
      <vt:lpstr>Applying for Access: Intellectual Disability</vt:lpstr>
      <vt:lpstr>Applying for Access: Autism Spectrum Disorder</vt:lpstr>
      <vt:lpstr>Applying for Access: Psychosocial Disability</vt:lpstr>
      <vt:lpstr>Applying for Access: Psychosocial Disability</vt:lpstr>
      <vt:lpstr>Applying for Access: Psychosocial Disability</vt:lpstr>
      <vt:lpstr>The NDIS distinguishes between  ‘Personal Recovery’ and ‘Clinical Recovery’</vt:lpstr>
      <vt:lpstr>Access: how does the NDIS define disability?</vt:lpstr>
      <vt:lpstr>PowerPoint Presentation</vt:lpstr>
      <vt:lpstr>Access to the NDIS: Tipping the Balance</vt:lpstr>
      <vt:lpstr>Pathways for people ineligible for NDIS</vt:lpstr>
      <vt:lpstr>Early intervention pathway  for people 6-64 years</vt:lpstr>
      <vt:lpstr>More about the early intervention pathway  </vt:lpstr>
      <vt:lpstr>More about the early intervention pathway  </vt:lpstr>
      <vt:lpstr>Working with child protection when they are the child representative </vt:lpstr>
      <vt:lpstr>Caring for children subject to court orders </vt:lpstr>
      <vt:lpstr>Working with child protection when they are the child representative </vt:lpstr>
      <vt:lpstr>Carers without parental responsibility</vt:lpstr>
      <vt:lpstr>Early intervention pathway  for people 7-64 years</vt:lpstr>
      <vt:lpstr>‘Working with the NDIS’ Agenda </vt:lpstr>
      <vt:lpstr>An overview of Disability Support  before &amp; after the NDIS</vt:lpstr>
      <vt:lpstr>Variations in NDIS plans</vt:lpstr>
      <vt:lpstr>Variations in NDIS plans</vt:lpstr>
      <vt:lpstr>The “Reasonable and Necessary” NDIS </vt:lpstr>
      <vt:lpstr>The “Reasonable and Necessary” NDIS </vt:lpstr>
      <vt:lpstr>What the NDIS will &amp; won’t provide for kids in out-of-home care</vt:lpstr>
      <vt:lpstr>What the NDIS will &amp; won’t provide for kids in out-of-home care</vt:lpstr>
      <vt:lpstr>NDIS Plan Safety Audit</vt:lpstr>
      <vt:lpstr>PowerPoint Presentation</vt:lpstr>
      <vt:lpstr>PowerPoint Presentation</vt:lpstr>
      <vt:lpstr>Essentials of NDIS planning</vt:lpstr>
      <vt:lpstr>PowerPoint Presentation</vt:lpstr>
      <vt:lpstr>PowerPoint Presentation</vt:lpstr>
      <vt:lpstr>Types of supports</vt:lpstr>
      <vt:lpstr>PowerPoint Presentation</vt:lpstr>
      <vt:lpstr>PowerPoint Presentation</vt:lpstr>
      <vt:lpstr>PowerPoint Presentation</vt:lpstr>
      <vt:lpstr>NDIS funded supports that can reduce the risk  of a breakdown of care</vt:lpstr>
      <vt:lpstr>What kind of evidence will lead the NDIS to fund Behaviour Management Supports?</vt:lpstr>
      <vt:lpstr>What kind of evidence will lead the NDIS to fund Respite?</vt:lpstr>
      <vt:lpstr>A short pause to talk about Support Coordination</vt:lpstr>
      <vt:lpstr>What kind of evidence will increase the chance the NDIS will fund Support Coordination?</vt:lpstr>
      <vt:lpstr>The plan $$ - managing the plan funds </vt:lpstr>
      <vt:lpstr>PowerPoint Presentation</vt:lpstr>
      <vt:lpstr>PowerPoint Presentation</vt:lpstr>
      <vt:lpstr>Finding Support Workers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Ryan</dc:creator>
  <cp:lastModifiedBy>Jessica Featherston</cp:lastModifiedBy>
  <cp:revision>480</cp:revision>
  <cp:lastPrinted>2023-11-25T06:06:05Z</cp:lastPrinted>
  <dcterms:created xsi:type="dcterms:W3CDTF">2019-09-14T04:35:49Z</dcterms:created>
  <dcterms:modified xsi:type="dcterms:W3CDTF">2023-12-06T03:47:49Z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0x0101000DA19CFA33B92A4087BE2E44BC681032</vt:lpwstr>
  </property>
  <property fmtid="{D5CDD505-2E9C-101B-9397-08002B2CF9AE}" pid="3" name="MSIP_Label_43e64453-338c-4f93-8a4d-0039a0a41f2a_Enabled">
    <vt:lpwstr>True</vt:lpwstr>
  </property>
  <property fmtid="{D5CDD505-2E9C-101B-9397-08002B2CF9AE}" pid="4" name="MSIP_Label_43e64453-338c-4f93-8a4d-0039a0a41f2a_SiteId">
    <vt:lpwstr>c0e0601f-0fac-449c-9c88-a104c4eb9f28</vt:lpwstr>
  </property>
  <property fmtid="{D5CDD505-2E9C-101B-9397-08002B2CF9AE}" pid="5" name="MSIP_Label_43e64453-338c-4f93-8a4d-0039a0a41f2a_Owner">
    <vt:lpwstr>Carolyn.Pinto@dhhs.vic.gov.au</vt:lpwstr>
  </property>
  <property fmtid="{D5CDD505-2E9C-101B-9397-08002B2CF9AE}" pid="6" name="MSIP_Label_43e64453-338c-4f93-8a4d-0039a0a41f2a_SetDate">
    <vt:lpwstr>2020-10-26T05:56:46.4903252Z</vt:lpwstr>
  </property>
  <property fmtid="{D5CDD505-2E9C-101B-9397-08002B2CF9AE}" pid="7" name="MSIP_Label_43e64453-338c-4f93-8a4d-0039a0a41f2a_Name">
    <vt:lpwstr>OFFICIAL</vt:lpwstr>
  </property>
  <property fmtid="{D5CDD505-2E9C-101B-9397-08002B2CF9AE}" pid="8" name="MSIP_Label_43e64453-338c-4f93-8a4d-0039a0a41f2a_Application">
    <vt:lpwstr>Microsoft Azure Information Protection</vt:lpwstr>
  </property>
  <property fmtid="{D5CDD505-2E9C-101B-9397-08002B2CF9AE}" pid="9" name="MSIP_Label_43e64453-338c-4f93-8a4d-0039a0a41f2a_ActionId">
    <vt:lpwstr>8f44622f-065f-4356-bea1-66482277d448</vt:lpwstr>
  </property>
  <property fmtid="{D5CDD505-2E9C-101B-9397-08002B2CF9AE}" pid="10" name="MSIP_Label_43e64453-338c-4f93-8a4d-0039a0a41f2a_Extended_MSFT_Method">
    <vt:lpwstr>Manual</vt:lpwstr>
  </property>
  <property fmtid="{D5CDD505-2E9C-101B-9397-08002B2CF9AE}" pid="11" name="Sensitivity">
    <vt:lpwstr>OFFICIAL</vt:lpwstr>
  </property>
  <property fmtid="{D5CDD505-2E9C-101B-9397-08002B2CF9AE}" pid="12" name="ArticulateGUID">
    <vt:lpwstr>7D48CFA6-6065-4A81-858A-663624CA2123</vt:lpwstr>
  </property>
  <property fmtid="{D5CDD505-2E9C-101B-9397-08002B2CF9AE}" pid="13" name="ArticulatePath">
    <vt:lpwstr>NDIS ILC Presentation Online 19.4.21</vt:lpwstr>
  </property>
</Properties>
</file>